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drawing2.xml" ContentType="application/vnd.ms-office.drawingml.diagramDrawing+xml"/>
  <Override PartName="/ppt/theme/theme3.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2.xml" ContentType="application/vnd.openxmlformats-officedocument.theme+xml"/>
  <Override PartName="/ppt/notesMasters/notesMaster1.xml" ContentType="application/vnd.openxmlformats-officedocument.presentationml.notesMaster+xml"/>
  <Override PartName="/ppt/diagrams/layout4.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handoutMasters/handoutMaster1.xml" ContentType="application/vnd.openxmlformats-officedocument.presentationml.handoutMaster+xml"/>
  <Override PartName="/ppt/diagrams/quickStyle3.xml" ContentType="application/vnd.openxmlformats-officedocument.drawingml.diagramStyle+xml"/>
  <Override PartName="/ppt/diagrams/layout3.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2"/>
  </p:sldMasterIdLst>
  <p:notesMasterIdLst>
    <p:notesMasterId r:id="rId31"/>
  </p:notesMasterIdLst>
  <p:handoutMasterIdLst>
    <p:handoutMasterId r:id="rId32"/>
  </p:handoutMasterIdLst>
  <p:sldIdLst>
    <p:sldId id="256" r:id="rId3"/>
    <p:sldId id="266" r:id="rId4"/>
    <p:sldId id="274" r:id="rId5"/>
    <p:sldId id="279" r:id="rId6"/>
    <p:sldId id="283" r:id="rId7"/>
    <p:sldId id="284" r:id="rId8"/>
    <p:sldId id="285" r:id="rId9"/>
    <p:sldId id="261" r:id="rId10"/>
    <p:sldId id="287" r:id="rId11"/>
    <p:sldId id="288" r:id="rId12"/>
    <p:sldId id="289" r:id="rId13"/>
    <p:sldId id="290" r:id="rId14"/>
    <p:sldId id="291" r:id="rId15"/>
    <p:sldId id="292" r:id="rId16"/>
    <p:sldId id="293" r:id="rId17"/>
    <p:sldId id="294" r:id="rId18"/>
    <p:sldId id="295" r:id="rId19"/>
    <p:sldId id="297" r:id="rId20"/>
    <p:sldId id="282" r:id="rId21"/>
    <p:sldId id="300" r:id="rId22"/>
    <p:sldId id="299" r:id="rId23"/>
    <p:sldId id="301" r:id="rId24"/>
    <p:sldId id="302" r:id="rId25"/>
    <p:sldId id="304" r:id="rId26"/>
    <p:sldId id="303" r:id="rId27"/>
    <p:sldId id="305" r:id="rId28"/>
    <p:sldId id="306" r:id="rId29"/>
    <p:sldId id="272" r:id="rId3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howGuides="1">
      <p:cViewPr varScale="1">
        <p:scale>
          <a:sx n="68" d="100"/>
          <a:sy n="68" d="100"/>
        </p:scale>
        <p:origin x="354" y="6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97643-8125-4F1C-A372-ECF3E023D3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5F46C7D-8C5B-44B8-885B-72B553DFBDED}">
      <dgm:prSet phldrT="[Text]"/>
      <dgm:spPr/>
      <dgm:t>
        <a:bodyPr/>
        <a:lstStyle/>
        <a:p>
          <a:r>
            <a:rPr lang="en-US" dirty="0" smtClean="0"/>
            <a:t>History</a:t>
          </a:r>
          <a:endParaRPr lang="en-US" dirty="0"/>
        </a:p>
      </dgm:t>
    </dgm:pt>
    <dgm:pt modelId="{CDD8B25A-7C01-4D26-B85F-59F94B555813}" type="parTrans" cxnId="{A5C46D86-E622-4CD3-AD5D-56F2787D9492}">
      <dgm:prSet/>
      <dgm:spPr/>
      <dgm:t>
        <a:bodyPr/>
        <a:lstStyle/>
        <a:p>
          <a:endParaRPr lang="en-US"/>
        </a:p>
      </dgm:t>
    </dgm:pt>
    <dgm:pt modelId="{845FF6B3-6688-4FCD-971F-F6007A755750}" type="sibTrans" cxnId="{A5C46D86-E622-4CD3-AD5D-56F2787D9492}">
      <dgm:prSet/>
      <dgm:spPr/>
      <dgm:t>
        <a:bodyPr/>
        <a:lstStyle/>
        <a:p>
          <a:endParaRPr lang="en-US"/>
        </a:p>
      </dgm:t>
    </dgm:pt>
    <dgm:pt modelId="{9804C411-831F-4DA6-8B1B-9C583352CE3D}">
      <dgm:prSet phldrT="[Text]"/>
      <dgm:spPr/>
      <dgm:t>
        <a:bodyPr/>
        <a:lstStyle/>
        <a:p>
          <a:r>
            <a:rPr lang="en-US" dirty="0" smtClean="0"/>
            <a:t>What is the Point-in-Time Count?</a:t>
          </a:r>
          <a:endParaRPr lang="en-US" dirty="0"/>
        </a:p>
      </dgm:t>
    </dgm:pt>
    <dgm:pt modelId="{10941DF6-D521-4B7D-A157-C3578FDA13BB}" type="parTrans" cxnId="{4699913B-42E8-4C8F-8CDB-095F5ACD8E6F}">
      <dgm:prSet/>
      <dgm:spPr/>
      <dgm:t>
        <a:bodyPr/>
        <a:lstStyle/>
        <a:p>
          <a:endParaRPr lang="en-US"/>
        </a:p>
      </dgm:t>
    </dgm:pt>
    <dgm:pt modelId="{5937179E-E6B7-4288-B225-70592C680919}" type="sibTrans" cxnId="{4699913B-42E8-4C8F-8CDB-095F5ACD8E6F}">
      <dgm:prSet/>
      <dgm:spPr/>
      <dgm:t>
        <a:bodyPr/>
        <a:lstStyle/>
        <a:p>
          <a:endParaRPr lang="en-US"/>
        </a:p>
      </dgm:t>
    </dgm:pt>
    <dgm:pt modelId="{389C0EFA-19BF-411D-A158-4A1EE8E2C12E}">
      <dgm:prSet phldrT="[Text]"/>
      <dgm:spPr/>
      <dgm:t>
        <a:bodyPr/>
        <a:lstStyle/>
        <a:p>
          <a:r>
            <a:rPr lang="en-US" dirty="0" smtClean="0"/>
            <a:t>Who participates in the Count?</a:t>
          </a:r>
          <a:endParaRPr lang="en-US" dirty="0"/>
        </a:p>
      </dgm:t>
    </dgm:pt>
    <dgm:pt modelId="{B48358E2-EB89-48E2-AFBD-BB181A0E33E1}" type="parTrans" cxnId="{BED138B4-15E9-471E-8C3B-E0AF53A0AE5D}">
      <dgm:prSet/>
      <dgm:spPr/>
      <dgm:t>
        <a:bodyPr/>
        <a:lstStyle/>
        <a:p>
          <a:endParaRPr lang="en-US"/>
        </a:p>
      </dgm:t>
    </dgm:pt>
    <dgm:pt modelId="{676BEC3D-CADC-444A-A35B-0F861DE01B81}" type="sibTrans" cxnId="{BED138B4-15E9-471E-8C3B-E0AF53A0AE5D}">
      <dgm:prSet/>
      <dgm:spPr/>
      <dgm:t>
        <a:bodyPr/>
        <a:lstStyle/>
        <a:p>
          <a:endParaRPr lang="en-US"/>
        </a:p>
      </dgm:t>
    </dgm:pt>
    <dgm:pt modelId="{C8FCE1D5-0013-443B-BA52-E4A60EA3FE6D}">
      <dgm:prSet phldrT="[Text]"/>
      <dgm:spPr/>
      <dgm:t>
        <a:bodyPr/>
        <a:lstStyle/>
        <a:p>
          <a:r>
            <a:rPr lang="en-US" dirty="0" smtClean="0"/>
            <a:t>Goals</a:t>
          </a:r>
          <a:endParaRPr lang="en-US" dirty="0"/>
        </a:p>
      </dgm:t>
    </dgm:pt>
    <dgm:pt modelId="{534C5E64-47EE-48C9-A4CD-A367C15C24CB}" type="parTrans" cxnId="{992753B7-1671-45EE-9A52-A87F63B4FA71}">
      <dgm:prSet/>
      <dgm:spPr/>
      <dgm:t>
        <a:bodyPr/>
        <a:lstStyle/>
        <a:p>
          <a:endParaRPr lang="en-US"/>
        </a:p>
      </dgm:t>
    </dgm:pt>
    <dgm:pt modelId="{1C2A5E08-29F2-4695-ACA7-95A34ECB417D}" type="sibTrans" cxnId="{992753B7-1671-45EE-9A52-A87F63B4FA71}">
      <dgm:prSet/>
      <dgm:spPr/>
      <dgm:t>
        <a:bodyPr/>
        <a:lstStyle/>
        <a:p>
          <a:endParaRPr lang="en-US"/>
        </a:p>
      </dgm:t>
    </dgm:pt>
    <dgm:pt modelId="{4F09627D-7E88-4601-93C1-4E2BFE4319F2}">
      <dgm:prSet phldrT="[Text]"/>
      <dgm:spPr/>
      <dgm:t>
        <a:bodyPr/>
        <a:lstStyle/>
        <a:p>
          <a:r>
            <a:rPr lang="en-US" dirty="0" smtClean="0"/>
            <a:t>What are the goals of the Count?</a:t>
          </a:r>
          <a:endParaRPr lang="en-US" dirty="0"/>
        </a:p>
      </dgm:t>
    </dgm:pt>
    <dgm:pt modelId="{3827320A-3550-4AEA-B735-11B701042E5A}" type="parTrans" cxnId="{369CCAA4-9D5F-464A-87CE-77B2EF21F0B8}">
      <dgm:prSet/>
      <dgm:spPr/>
      <dgm:t>
        <a:bodyPr/>
        <a:lstStyle/>
        <a:p>
          <a:endParaRPr lang="en-US"/>
        </a:p>
      </dgm:t>
    </dgm:pt>
    <dgm:pt modelId="{91466907-124C-4D4C-A391-76F7F2EEFEE7}" type="sibTrans" cxnId="{369CCAA4-9D5F-464A-87CE-77B2EF21F0B8}">
      <dgm:prSet/>
      <dgm:spPr/>
      <dgm:t>
        <a:bodyPr/>
        <a:lstStyle/>
        <a:p>
          <a:endParaRPr lang="en-US"/>
        </a:p>
      </dgm:t>
    </dgm:pt>
    <dgm:pt modelId="{6A8A74D4-03D1-4937-B8C8-7B38C7EA0260}">
      <dgm:prSet phldrT="[Text]"/>
      <dgm:spPr/>
      <dgm:t>
        <a:bodyPr/>
        <a:lstStyle/>
        <a:p>
          <a:r>
            <a:rPr lang="en-US" dirty="0" smtClean="0"/>
            <a:t>Benefits</a:t>
          </a:r>
          <a:endParaRPr lang="en-US" dirty="0"/>
        </a:p>
      </dgm:t>
    </dgm:pt>
    <dgm:pt modelId="{B4EBF1B6-3111-4EEE-A303-5A97FE5E0634}" type="parTrans" cxnId="{0A19B143-58AC-48DF-8335-5E07B3EE2C6B}">
      <dgm:prSet/>
      <dgm:spPr/>
      <dgm:t>
        <a:bodyPr/>
        <a:lstStyle/>
        <a:p>
          <a:endParaRPr lang="en-US"/>
        </a:p>
      </dgm:t>
    </dgm:pt>
    <dgm:pt modelId="{6013AA25-446C-4612-B8D9-8C13B3B348A2}" type="sibTrans" cxnId="{0A19B143-58AC-48DF-8335-5E07B3EE2C6B}">
      <dgm:prSet/>
      <dgm:spPr/>
      <dgm:t>
        <a:bodyPr/>
        <a:lstStyle/>
        <a:p>
          <a:endParaRPr lang="en-US"/>
        </a:p>
      </dgm:t>
    </dgm:pt>
    <dgm:pt modelId="{13FC20E3-24F3-4E43-BA2C-BFEA9A5E6181}">
      <dgm:prSet phldrT="[Text]"/>
      <dgm:spPr/>
      <dgm:t>
        <a:bodyPr/>
        <a:lstStyle/>
        <a:p>
          <a:r>
            <a:rPr lang="en-US" dirty="0" smtClean="0"/>
            <a:t>What does the collected data do for our county?</a:t>
          </a:r>
          <a:endParaRPr lang="en-US" dirty="0"/>
        </a:p>
      </dgm:t>
    </dgm:pt>
    <dgm:pt modelId="{20E3E651-9F89-4232-A78E-7DA54792A69D}" type="parTrans" cxnId="{ACFE6916-B2FA-4B64-AF86-BBC7CF1CB334}">
      <dgm:prSet/>
      <dgm:spPr/>
      <dgm:t>
        <a:bodyPr/>
        <a:lstStyle/>
        <a:p>
          <a:endParaRPr lang="en-US"/>
        </a:p>
      </dgm:t>
    </dgm:pt>
    <dgm:pt modelId="{2954581B-096E-490E-B5BF-AC14E2D13EF1}" type="sibTrans" cxnId="{ACFE6916-B2FA-4B64-AF86-BBC7CF1CB334}">
      <dgm:prSet/>
      <dgm:spPr/>
      <dgm:t>
        <a:bodyPr/>
        <a:lstStyle/>
        <a:p>
          <a:endParaRPr lang="en-US"/>
        </a:p>
      </dgm:t>
    </dgm:pt>
    <dgm:pt modelId="{09A103DB-070E-45E2-85EE-FB5E3CD7CAD5}">
      <dgm:prSet phldrT="[Text]"/>
      <dgm:spPr/>
      <dgm:t>
        <a:bodyPr/>
        <a:lstStyle/>
        <a:p>
          <a:r>
            <a:rPr lang="en-US" dirty="0" smtClean="0"/>
            <a:t>Why do we perform a Count?</a:t>
          </a:r>
          <a:endParaRPr lang="en-US" dirty="0"/>
        </a:p>
      </dgm:t>
    </dgm:pt>
    <dgm:pt modelId="{B28E84A8-4685-4991-9A1E-E68BA77FA295}" type="parTrans" cxnId="{5460D6FD-58CB-4D32-AB19-F8CAC0780C07}">
      <dgm:prSet/>
      <dgm:spPr/>
      <dgm:t>
        <a:bodyPr/>
        <a:lstStyle/>
        <a:p>
          <a:endParaRPr lang="en-US"/>
        </a:p>
      </dgm:t>
    </dgm:pt>
    <dgm:pt modelId="{9BD2943F-E181-492B-92B4-09E2F396E145}" type="sibTrans" cxnId="{5460D6FD-58CB-4D32-AB19-F8CAC0780C07}">
      <dgm:prSet/>
      <dgm:spPr/>
      <dgm:t>
        <a:bodyPr/>
        <a:lstStyle/>
        <a:p>
          <a:endParaRPr lang="en-US"/>
        </a:p>
      </dgm:t>
    </dgm:pt>
    <dgm:pt modelId="{AB81C759-98AF-444D-BABC-17F825693088}">
      <dgm:prSet phldrT="[Text]"/>
      <dgm:spPr/>
      <dgm:t>
        <a:bodyPr/>
        <a:lstStyle/>
        <a:p>
          <a:r>
            <a:rPr lang="en-US" dirty="0" smtClean="0"/>
            <a:t>When is the Count?</a:t>
          </a:r>
          <a:endParaRPr lang="en-US" dirty="0"/>
        </a:p>
      </dgm:t>
    </dgm:pt>
    <dgm:pt modelId="{A8697ECC-7EFA-4F3D-95F1-CCCE4002F752}" type="parTrans" cxnId="{93379940-65E2-452A-913E-68A3F0656AC5}">
      <dgm:prSet/>
      <dgm:spPr/>
      <dgm:t>
        <a:bodyPr/>
        <a:lstStyle/>
        <a:p>
          <a:endParaRPr lang="en-US"/>
        </a:p>
      </dgm:t>
    </dgm:pt>
    <dgm:pt modelId="{1802873D-7808-47F0-8C4D-D4A2D1ADE392}" type="sibTrans" cxnId="{93379940-65E2-452A-913E-68A3F0656AC5}">
      <dgm:prSet/>
      <dgm:spPr/>
      <dgm:t>
        <a:bodyPr/>
        <a:lstStyle/>
        <a:p>
          <a:endParaRPr lang="en-US"/>
        </a:p>
      </dgm:t>
    </dgm:pt>
    <dgm:pt modelId="{C8B29964-6444-42B7-95B2-6A5BCADA3A67}" type="pres">
      <dgm:prSet presAssocID="{A2397643-8125-4F1C-A372-ECF3E023D390}" presName="Name0" presStyleCnt="0">
        <dgm:presLayoutVars>
          <dgm:dir/>
          <dgm:animLvl val="lvl"/>
          <dgm:resizeHandles val="exact"/>
        </dgm:presLayoutVars>
      </dgm:prSet>
      <dgm:spPr/>
      <dgm:t>
        <a:bodyPr/>
        <a:lstStyle/>
        <a:p>
          <a:endParaRPr lang="en-US"/>
        </a:p>
      </dgm:t>
    </dgm:pt>
    <dgm:pt modelId="{AECE52BE-5516-4AC0-B433-E8A97E5A6959}" type="pres">
      <dgm:prSet presAssocID="{75F46C7D-8C5B-44B8-885B-72B553DFBDED}" presName="linNode" presStyleCnt="0"/>
      <dgm:spPr/>
    </dgm:pt>
    <dgm:pt modelId="{08C77654-8D82-4852-ACC6-B961A709AAE1}" type="pres">
      <dgm:prSet presAssocID="{75F46C7D-8C5B-44B8-885B-72B553DFBDED}" presName="parentText" presStyleLbl="node1" presStyleIdx="0" presStyleCnt="3">
        <dgm:presLayoutVars>
          <dgm:chMax val="1"/>
          <dgm:bulletEnabled val="1"/>
        </dgm:presLayoutVars>
      </dgm:prSet>
      <dgm:spPr/>
      <dgm:t>
        <a:bodyPr/>
        <a:lstStyle/>
        <a:p>
          <a:endParaRPr lang="en-US"/>
        </a:p>
      </dgm:t>
    </dgm:pt>
    <dgm:pt modelId="{18E925CD-DA96-4108-9F23-AE05A8DA6274}" type="pres">
      <dgm:prSet presAssocID="{75F46C7D-8C5B-44B8-885B-72B553DFBDED}" presName="descendantText" presStyleLbl="alignAccFollowNode1" presStyleIdx="0" presStyleCnt="3">
        <dgm:presLayoutVars>
          <dgm:bulletEnabled val="1"/>
        </dgm:presLayoutVars>
      </dgm:prSet>
      <dgm:spPr/>
      <dgm:t>
        <a:bodyPr/>
        <a:lstStyle/>
        <a:p>
          <a:endParaRPr lang="en-US"/>
        </a:p>
      </dgm:t>
    </dgm:pt>
    <dgm:pt modelId="{F58495DC-32AC-4539-8AED-DEBFFCCFE0E5}" type="pres">
      <dgm:prSet presAssocID="{845FF6B3-6688-4FCD-971F-F6007A755750}" presName="sp" presStyleCnt="0"/>
      <dgm:spPr/>
    </dgm:pt>
    <dgm:pt modelId="{D604D9B3-10EE-4962-B7BD-9986132895C7}" type="pres">
      <dgm:prSet presAssocID="{C8FCE1D5-0013-443B-BA52-E4A60EA3FE6D}" presName="linNode" presStyleCnt="0"/>
      <dgm:spPr/>
    </dgm:pt>
    <dgm:pt modelId="{7491B81D-B182-44CE-882F-F2010AEAC0EA}" type="pres">
      <dgm:prSet presAssocID="{C8FCE1D5-0013-443B-BA52-E4A60EA3FE6D}" presName="parentText" presStyleLbl="node1" presStyleIdx="1" presStyleCnt="3">
        <dgm:presLayoutVars>
          <dgm:chMax val="1"/>
          <dgm:bulletEnabled val="1"/>
        </dgm:presLayoutVars>
      </dgm:prSet>
      <dgm:spPr/>
      <dgm:t>
        <a:bodyPr/>
        <a:lstStyle/>
        <a:p>
          <a:endParaRPr lang="en-US"/>
        </a:p>
      </dgm:t>
    </dgm:pt>
    <dgm:pt modelId="{B648B53B-7C1D-42EE-9775-0A07C71CCD98}" type="pres">
      <dgm:prSet presAssocID="{C8FCE1D5-0013-443B-BA52-E4A60EA3FE6D}" presName="descendantText" presStyleLbl="alignAccFollowNode1" presStyleIdx="1" presStyleCnt="3">
        <dgm:presLayoutVars>
          <dgm:bulletEnabled val="1"/>
        </dgm:presLayoutVars>
      </dgm:prSet>
      <dgm:spPr/>
      <dgm:t>
        <a:bodyPr/>
        <a:lstStyle/>
        <a:p>
          <a:endParaRPr lang="en-US"/>
        </a:p>
      </dgm:t>
    </dgm:pt>
    <dgm:pt modelId="{CC5E324B-DA9E-4CD8-BC82-0DC84413A471}" type="pres">
      <dgm:prSet presAssocID="{1C2A5E08-29F2-4695-ACA7-95A34ECB417D}" presName="sp" presStyleCnt="0"/>
      <dgm:spPr/>
    </dgm:pt>
    <dgm:pt modelId="{4A27FA38-9C39-4F55-8F9E-F5842224BF78}" type="pres">
      <dgm:prSet presAssocID="{6A8A74D4-03D1-4937-B8C8-7B38C7EA0260}" presName="linNode" presStyleCnt="0"/>
      <dgm:spPr/>
    </dgm:pt>
    <dgm:pt modelId="{B26A34E9-DEA4-407D-9D6C-64B9AF6AEE61}" type="pres">
      <dgm:prSet presAssocID="{6A8A74D4-03D1-4937-B8C8-7B38C7EA0260}" presName="parentText" presStyleLbl="node1" presStyleIdx="2" presStyleCnt="3">
        <dgm:presLayoutVars>
          <dgm:chMax val="1"/>
          <dgm:bulletEnabled val="1"/>
        </dgm:presLayoutVars>
      </dgm:prSet>
      <dgm:spPr/>
      <dgm:t>
        <a:bodyPr/>
        <a:lstStyle/>
        <a:p>
          <a:endParaRPr lang="en-US"/>
        </a:p>
      </dgm:t>
    </dgm:pt>
    <dgm:pt modelId="{9A1F0921-B0AF-40BC-9415-C3C382387AD4}" type="pres">
      <dgm:prSet presAssocID="{6A8A74D4-03D1-4937-B8C8-7B38C7EA0260}" presName="descendantText" presStyleLbl="alignAccFollowNode1" presStyleIdx="2" presStyleCnt="3">
        <dgm:presLayoutVars>
          <dgm:bulletEnabled val="1"/>
        </dgm:presLayoutVars>
      </dgm:prSet>
      <dgm:spPr/>
      <dgm:t>
        <a:bodyPr/>
        <a:lstStyle/>
        <a:p>
          <a:endParaRPr lang="en-US"/>
        </a:p>
      </dgm:t>
    </dgm:pt>
  </dgm:ptLst>
  <dgm:cxnLst>
    <dgm:cxn modelId="{93379940-65E2-452A-913E-68A3F0656AC5}" srcId="{75F46C7D-8C5B-44B8-885B-72B553DFBDED}" destId="{AB81C759-98AF-444D-BABC-17F825693088}" srcOrd="3" destOrd="0" parTransId="{A8697ECC-7EFA-4F3D-95F1-CCCE4002F752}" sibTransId="{1802873D-7808-47F0-8C4D-D4A2D1ADE392}"/>
    <dgm:cxn modelId="{6DA59A8C-5A61-481E-9ADD-876BF0AD1C37}" type="presOf" srcId="{4F09627D-7E88-4601-93C1-4E2BFE4319F2}" destId="{B648B53B-7C1D-42EE-9775-0A07C71CCD98}" srcOrd="0" destOrd="0" presId="urn:microsoft.com/office/officeart/2005/8/layout/vList5"/>
    <dgm:cxn modelId="{7FD1FD5C-F3A5-4881-9935-46769BA2A575}" type="presOf" srcId="{09A103DB-070E-45E2-85EE-FB5E3CD7CAD5}" destId="{18E925CD-DA96-4108-9F23-AE05A8DA6274}" srcOrd="0" destOrd="2" presId="urn:microsoft.com/office/officeart/2005/8/layout/vList5"/>
    <dgm:cxn modelId="{5460D6FD-58CB-4D32-AB19-F8CAC0780C07}" srcId="{75F46C7D-8C5B-44B8-885B-72B553DFBDED}" destId="{09A103DB-070E-45E2-85EE-FB5E3CD7CAD5}" srcOrd="2" destOrd="0" parTransId="{B28E84A8-4685-4991-9A1E-E68BA77FA295}" sibTransId="{9BD2943F-E181-492B-92B4-09E2F396E145}"/>
    <dgm:cxn modelId="{ACFE6916-B2FA-4B64-AF86-BBC7CF1CB334}" srcId="{6A8A74D4-03D1-4937-B8C8-7B38C7EA0260}" destId="{13FC20E3-24F3-4E43-BA2C-BFEA9A5E6181}" srcOrd="0" destOrd="0" parTransId="{20E3E651-9F89-4232-A78E-7DA54792A69D}" sibTransId="{2954581B-096E-490E-B5BF-AC14E2D13EF1}"/>
    <dgm:cxn modelId="{AFE0B99D-2E57-430D-A357-ACA44DAC5684}" type="presOf" srcId="{13FC20E3-24F3-4E43-BA2C-BFEA9A5E6181}" destId="{9A1F0921-B0AF-40BC-9415-C3C382387AD4}" srcOrd="0" destOrd="0" presId="urn:microsoft.com/office/officeart/2005/8/layout/vList5"/>
    <dgm:cxn modelId="{6DC01451-AC09-42D7-A68B-8558B768DE8C}" type="presOf" srcId="{A2397643-8125-4F1C-A372-ECF3E023D390}" destId="{C8B29964-6444-42B7-95B2-6A5BCADA3A67}" srcOrd="0" destOrd="0" presId="urn:microsoft.com/office/officeart/2005/8/layout/vList5"/>
    <dgm:cxn modelId="{A42C5CE1-000A-4B1A-9FC2-3B2B33ECBAC4}" type="presOf" srcId="{9804C411-831F-4DA6-8B1B-9C583352CE3D}" destId="{18E925CD-DA96-4108-9F23-AE05A8DA6274}" srcOrd="0" destOrd="0" presId="urn:microsoft.com/office/officeart/2005/8/layout/vList5"/>
    <dgm:cxn modelId="{992753B7-1671-45EE-9A52-A87F63B4FA71}" srcId="{A2397643-8125-4F1C-A372-ECF3E023D390}" destId="{C8FCE1D5-0013-443B-BA52-E4A60EA3FE6D}" srcOrd="1" destOrd="0" parTransId="{534C5E64-47EE-48C9-A4CD-A367C15C24CB}" sibTransId="{1C2A5E08-29F2-4695-ACA7-95A34ECB417D}"/>
    <dgm:cxn modelId="{A7237901-8A32-49B0-AD0B-9EE504329D18}" type="presOf" srcId="{AB81C759-98AF-444D-BABC-17F825693088}" destId="{18E925CD-DA96-4108-9F23-AE05A8DA6274}" srcOrd="0" destOrd="3" presId="urn:microsoft.com/office/officeart/2005/8/layout/vList5"/>
    <dgm:cxn modelId="{A5C46D86-E622-4CD3-AD5D-56F2787D9492}" srcId="{A2397643-8125-4F1C-A372-ECF3E023D390}" destId="{75F46C7D-8C5B-44B8-885B-72B553DFBDED}" srcOrd="0" destOrd="0" parTransId="{CDD8B25A-7C01-4D26-B85F-59F94B555813}" sibTransId="{845FF6B3-6688-4FCD-971F-F6007A755750}"/>
    <dgm:cxn modelId="{BED138B4-15E9-471E-8C3B-E0AF53A0AE5D}" srcId="{75F46C7D-8C5B-44B8-885B-72B553DFBDED}" destId="{389C0EFA-19BF-411D-A158-4A1EE8E2C12E}" srcOrd="1" destOrd="0" parTransId="{B48358E2-EB89-48E2-AFBD-BB181A0E33E1}" sibTransId="{676BEC3D-CADC-444A-A35B-0F861DE01B81}"/>
    <dgm:cxn modelId="{7F4180B5-3C46-45C3-B072-51BA87C09BB8}" type="presOf" srcId="{389C0EFA-19BF-411D-A158-4A1EE8E2C12E}" destId="{18E925CD-DA96-4108-9F23-AE05A8DA6274}" srcOrd="0" destOrd="1" presId="urn:microsoft.com/office/officeart/2005/8/layout/vList5"/>
    <dgm:cxn modelId="{15911F43-C678-4150-8A83-845F525739E1}" type="presOf" srcId="{C8FCE1D5-0013-443B-BA52-E4A60EA3FE6D}" destId="{7491B81D-B182-44CE-882F-F2010AEAC0EA}" srcOrd="0" destOrd="0" presId="urn:microsoft.com/office/officeart/2005/8/layout/vList5"/>
    <dgm:cxn modelId="{0A19B143-58AC-48DF-8335-5E07B3EE2C6B}" srcId="{A2397643-8125-4F1C-A372-ECF3E023D390}" destId="{6A8A74D4-03D1-4937-B8C8-7B38C7EA0260}" srcOrd="2" destOrd="0" parTransId="{B4EBF1B6-3111-4EEE-A303-5A97FE5E0634}" sibTransId="{6013AA25-446C-4612-B8D9-8C13B3B348A2}"/>
    <dgm:cxn modelId="{4699913B-42E8-4C8F-8CDB-095F5ACD8E6F}" srcId="{75F46C7D-8C5B-44B8-885B-72B553DFBDED}" destId="{9804C411-831F-4DA6-8B1B-9C583352CE3D}" srcOrd="0" destOrd="0" parTransId="{10941DF6-D521-4B7D-A157-C3578FDA13BB}" sibTransId="{5937179E-E6B7-4288-B225-70592C680919}"/>
    <dgm:cxn modelId="{EBFE4EEF-26DC-44E6-8209-675F78AD1483}" type="presOf" srcId="{75F46C7D-8C5B-44B8-885B-72B553DFBDED}" destId="{08C77654-8D82-4852-ACC6-B961A709AAE1}" srcOrd="0" destOrd="0" presId="urn:microsoft.com/office/officeart/2005/8/layout/vList5"/>
    <dgm:cxn modelId="{CBE39B4A-78E1-4125-97A8-258B4CF25F7E}" type="presOf" srcId="{6A8A74D4-03D1-4937-B8C8-7B38C7EA0260}" destId="{B26A34E9-DEA4-407D-9D6C-64B9AF6AEE61}" srcOrd="0" destOrd="0" presId="urn:microsoft.com/office/officeart/2005/8/layout/vList5"/>
    <dgm:cxn modelId="{369CCAA4-9D5F-464A-87CE-77B2EF21F0B8}" srcId="{C8FCE1D5-0013-443B-BA52-E4A60EA3FE6D}" destId="{4F09627D-7E88-4601-93C1-4E2BFE4319F2}" srcOrd="0" destOrd="0" parTransId="{3827320A-3550-4AEA-B735-11B701042E5A}" sibTransId="{91466907-124C-4D4C-A391-76F7F2EEFEE7}"/>
    <dgm:cxn modelId="{85A6361F-EE0C-4676-BA1E-09B641178A47}" type="presParOf" srcId="{C8B29964-6444-42B7-95B2-6A5BCADA3A67}" destId="{AECE52BE-5516-4AC0-B433-E8A97E5A6959}" srcOrd="0" destOrd="0" presId="urn:microsoft.com/office/officeart/2005/8/layout/vList5"/>
    <dgm:cxn modelId="{A62B9528-B974-4FDF-8C2D-F05E521CCE37}" type="presParOf" srcId="{AECE52BE-5516-4AC0-B433-E8A97E5A6959}" destId="{08C77654-8D82-4852-ACC6-B961A709AAE1}" srcOrd="0" destOrd="0" presId="urn:microsoft.com/office/officeart/2005/8/layout/vList5"/>
    <dgm:cxn modelId="{E9FF7348-1AC6-4E15-8775-7B936EBA84D6}" type="presParOf" srcId="{AECE52BE-5516-4AC0-B433-E8A97E5A6959}" destId="{18E925CD-DA96-4108-9F23-AE05A8DA6274}" srcOrd="1" destOrd="0" presId="urn:microsoft.com/office/officeart/2005/8/layout/vList5"/>
    <dgm:cxn modelId="{45EF7498-CAC6-4DE2-8F6E-81B62F0954C7}" type="presParOf" srcId="{C8B29964-6444-42B7-95B2-6A5BCADA3A67}" destId="{F58495DC-32AC-4539-8AED-DEBFFCCFE0E5}" srcOrd="1" destOrd="0" presId="urn:microsoft.com/office/officeart/2005/8/layout/vList5"/>
    <dgm:cxn modelId="{56C5AAB0-DE0C-4469-96A9-5913750129FA}" type="presParOf" srcId="{C8B29964-6444-42B7-95B2-6A5BCADA3A67}" destId="{D604D9B3-10EE-4962-B7BD-9986132895C7}" srcOrd="2" destOrd="0" presId="urn:microsoft.com/office/officeart/2005/8/layout/vList5"/>
    <dgm:cxn modelId="{EC052282-7774-425A-9C79-C040BDD8FDB9}" type="presParOf" srcId="{D604D9B3-10EE-4962-B7BD-9986132895C7}" destId="{7491B81D-B182-44CE-882F-F2010AEAC0EA}" srcOrd="0" destOrd="0" presId="urn:microsoft.com/office/officeart/2005/8/layout/vList5"/>
    <dgm:cxn modelId="{F2E7C46B-7E56-4144-A5A9-CB5370E66777}" type="presParOf" srcId="{D604D9B3-10EE-4962-B7BD-9986132895C7}" destId="{B648B53B-7C1D-42EE-9775-0A07C71CCD98}" srcOrd="1" destOrd="0" presId="urn:microsoft.com/office/officeart/2005/8/layout/vList5"/>
    <dgm:cxn modelId="{32E59DA2-FE1C-4037-AAD8-E0E76479082B}" type="presParOf" srcId="{C8B29964-6444-42B7-95B2-6A5BCADA3A67}" destId="{CC5E324B-DA9E-4CD8-BC82-0DC84413A471}" srcOrd="3" destOrd="0" presId="urn:microsoft.com/office/officeart/2005/8/layout/vList5"/>
    <dgm:cxn modelId="{28AF1B48-5F31-49FF-892D-D621B5C8131F}" type="presParOf" srcId="{C8B29964-6444-42B7-95B2-6A5BCADA3A67}" destId="{4A27FA38-9C39-4F55-8F9E-F5842224BF78}" srcOrd="4" destOrd="0" presId="urn:microsoft.com/office/officeart/2005/8/layout/vList5"/>
    <dgm:cxn modelId="{6401FAC5-8213-4DF2-8C51-731CCDBDBD91}" type="presParOf" srcId="{4A27FA38-9C39-4F55-8F9E-F5842224BF78}" destId="{B26A34E9-DEA4-407D-9D6C-64B9AF6AEE61}" srcOrd="0" destOrd="0" presId="urn:microsoft.com/office/officeart/2005/8/layout/vList5"/>
    <dgm:cxn modelId="{21FD02D0-2247-49EC-AD79-3D14F88F7935}" type="presParOf" srcId="{4A27FA38-9C39-4F55-8F9E-F5842224BF78}" destId="{9A1F0921-B0AF-40BC-9415-C3C382387AD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97643-8125-4F1C-A372-ECF3E023D3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5F46C7D-8C5B-44B8-885B-72B553DFBDED}">
      <dgm:prSet phldrT="[Text]"/>
      <dgm:spPr/>
      <dgm:t>
        <a:bodyPr/>
        <a:lstStyle/>
        <a:p>
          <a:r>
            <a:rPr lang="en-US" dirty="0" smtClean="0"/>
            <a:t>Sheltered</a:t>
          </a:r>
          <a:endParaRPr lang="en-US" dirty="0"/>
        </a:p>
      </dgm:t>
    </dgm:pt>
    <dgm:pt modelId="{CDD8B25A-7C01-4D26-B85F-59F94B555813}" type="parTrans" cxnId="{A5C46D86-E622-4CD3-AD5D-56F2787D9492}">
      <dgm:prSet/>
      <dgm:spPr/>
      <dgm:t>
        <a:bodyPr/>
        <a:lstStyle/>
        <a:p>
          <a:endParaRPr lang="en-US"/>
        </a:p>
      </dgm:t>
    </dgm:pt>
    <dgm:pt modelId="{845FF6B3-6688-4FCD-971F-F6007A755750}" type="sibTrans" cxnId="{A5C46D86-E622-4CD3-AD5D-56F2787D9492}">
      <dgm:prSet/>
      <dgm:spPr/>
      <dgm:t>
        <a:bodyPr/>
        <a:lstStyle/>
        <a:p>
          <a:endParaRPr lang="en-US"/>
        </a:p>
      </dgm:t>
    </dgm:pt>
    <dgm:pt modelId="{9804C411-831F-4DA6-8B1B-9C583352CE3D}">
      <dgm:prSet phldrT="[Text]"/>
      <dgm:spPr/>
      <dgm:t>
        <a:bodyPr/>
        <a:lstStyle/>
        <a:p>
          <a:r>
            <a:rPr lang="en-US" dirty="0" smtClean="0"/>
            <a:t>Emergency Shelters and Transitional Housing</a:t>
          </a:r>
          <a:endParaRPr lang="en-US" dirty="0"/>
        </a:p>
      </dgm:t>
    </dgm:pt>
    <dgm:pt modelId="{10941DF6-D521-4B7D-A157-C3578FDA13BB}" type="parTrans" cxnId="{4699913B-42E8-4C8F-8CDB-095F5ACD8E6F}">
      <dgm:prSet/>
      <dgm:spPr/>
      <dgm:t>
        <a:bodyPr/>
        <a:lstStyle/>
        <a:p>
          <a:endParaRPr lang="en-US"/>
        </a:p>
      </dgm:t>
    </dgm:pt>
    <dgm:pt modelId="{5937179E-E6B7-4288-B225-70592C680919}" type="sibTrans" cxnId="{4699913B-42E8-4C8F-8CDB-095F5ACD8E6F}">
      <dgm:prSet/>
      <dgm:spPr/>
      <dgm:t>
        <a:bodyPr/>
        <a:lstStyle/>
        <a:p>
          <a:endParaRPr lang="en-US"/>
        </a:p>
      </dgm:t>
    </dgm:pt>
    <dgm:pt modelId="{C8FCE1D5-0013-443B-BA52-E4A60EA3FE6D}">
      <dgm:prSet phldrT="[Text]"/>
      <dgm:spPr/>
      <dgm:t>
        <a:bodyPr/>
        <a:lstStyle/>
        <a:p>
          <a:r>
            <a:rPr lang="en-US" dirty="0" smtClean="0"/>
            <a:t>Unsheltered</a:t>
          </a:r>
          <a:endParaRPr lang="en-US" dirty="0"/>
        </a:p>
      </dgm:t>
    </dgm:pt>
    <dgm:pt modelId="{534C5E64-47EE-48C9-A4CD-A367C15C24CB}" type="parTrans" cxnId="{992753B7-1671-45EE-9A52-A87F63B4FA71}">
      <dgm:prSet/>
      <dgm:spPr/>
      <dgm:t>
        <a:bodyPr/>
        <a:lstStyle/>
        <a:p>
          <a:endParaRPr lang="en-US"/>
        </a:p>
      </dgm:t>
    </dgm:pt>
    <dgm:pt modelId="{1C2A5E08-29F2-4695-ACA7-95A34ECB417D}" type="sibTrans" cxnId="{992753B7-1671-45EE-9A52-A87F63B4FA71}">
      <dgm:prSet/>
      <dgm:spPr/>
      <dgm:t>
        <a:bodyPr/>
        <a:lstStyle/>
        <a:p>
          <a:endParaRPr lang="en-US"/>
        </a:p>
      </dgm:t>
    </dgm:pt>
    <dgm:pt modelId="{4F09627D-7E88-4601-93C1-4E2BFE4319F2}">
      <dgm:prSet phldrT="[Text]"/>
      <dgm:spPr/>
      <dgm:t>
        <a:bodyPr/>
        <a:lstStyle/>
        <a:p>
          <a:r>
            <a:rPr lang="en-US" dirty="0" smtClean="0"/>
            <a:t>People staying out of doors, on the streets, in tents, etc.</a:t>
          </a:r>
          <a:endParaRPr lang="en-US" dirty="0"/>
        </a:p>
      </dgm:t>
    </dgm:pt>
    <dgm:pt modelId="{3827320A-3550-4AEA-B735-11B701042E5A}" type="parTrans" cxnId="{369CCAA4-9D5F-464A-87CE-77B2EF21F0B8}">
      <dgm:prSet/>
      <dgm:spPr/>
      <dgm:t>
        <a:bodyPr/>
        <a:lstStyle/>
        <a:p>
          <a:endParaRPr lang="en-US"/>
        </a:p>
      </dgm:t>
    </dgm:pt>
    <dgm:pt modelId="{91466907-124C-4D4C-A391-76F7F2EEFEE7}" type="sibTrans" cxnId="{369CCAA4-9D5F-464A-87CE-77B2EF21F0B8}">
      <dgm:prSet/>
      <dgm:spPr/>
      <dgm:t>
        <a:bodyPr/>
        <a:lstStyle/>
        <a:p>
          <a:endParaRPr lang="en-US"/>
        </a:p>
      </dgm:t>
    </dgm:pt>
    <dgm:pt modelId="{DD6450E6-C92C-4A60-BE7C-93D9FF5C8798}">
      <dgm:prSet phldrT="[Text]"/>
      <dgm:spPr/>
      <dgm:t>
        <a:bodyPr/>
        <a:lstStyle/>
        <a:p>
          <a:r>
            <a:rPr lang="en-US" dirty="0" smtClean="0"/>
            <a:t>Doubled-up – People Temporarily Staying with Friends or Family</a:t>
          </a:r>
          <a:endParaRPr lang="en-US" dirty="0"/>
        </a:p>
      </dgm:t>
    </dgm:pt>
    <dgm:pt modelId="{F77B2072-7EE3-4219-98DE-D9CABADB51F7}" type="parTrans" cxnId="{9967181A-9908-4558-9C96-C5C44D59167F}">
      <dgm:prSet/>
      <dgm:spPr/>
      <dgm:t>
        <a:bodyPr/>
        <a:lstStyle/>
        <a:p>
          <a:endParaRPr lang="en-US"/>
        </a:p>
      </dgm:t>
    </dgm:pt>
    <dgm:pt modelId="{12E4DA1D-D3EF-4C14-B7EA-D780EDE982DF}" type="sibTrans" cxnId="{9967181A-9908-4558-9C96-C5C44D59167F}">
      <dgm:prSet/>
      <dgm:spPr/>
      <dgm:t>
        <a:bodyPr/>
        <a:lstStyle/>
        <a:p>
          <a:endParaRPr lang="en-US"/>
        </a:p>
      </dgm:t>
    </dgm:pt>
    <dgm:pt modelId="{0B63623E-6D61-4035-B561-C26FC863D8D8}">
      <dgm:prSet phldrT="[Text]"/>
      <dgm:spPr/>
      <dgm:t>
        <a:bodyPr/>
        <a:lstStyle/>
        <a:p>
          <a:r>
            <a:rPr lang="en-US" dirty="0" smtClean="0"/>
            <a:t>People residing in institutions e.g. Hospital, Detox, and </a:t>
          </a:r>
          <a:r>
            <a:rPr lang="en-US" dirty="0" smtClean="0"/>
            <a:t>Jail (not included in official count)</a:t>
          </a:r>
          <a:endParaRPr lang="en-US" dirty="0"/>
        </a:p>
      </dgm:t>
    </dgm:pt>
    <dgm:pt modelId="{73A57F38-C9AB-4699-A77E-02564E57CF21}" type="parTrans" cxnId="{8EF9076C-06A6-454A-857B-E1D8BA5CDA14}">
      <dgm:prSet/>
      <dgm:spPr/>
      <dgm:t>
        <a:bodyPr/>
        <a:lstStyle/>
        <a:p>
          <a:endParaRPr lang="en-US"/>
        </a:p>
      </dgm:t>
    </dgm:pt>
    <dgm:pt modelId="{018ACBB4-E0F0-4DE2-AC32-ADAF362FE924}" type="sibTrans" cxnId="{8EF9076C-06A6-454A-857B-E1D8BA5CDA14}">
      <dgm:prSet/>
      <dgm:spPr/>
      <dgm:t>
        <a:bodyPr/>
        <a:lstStyle/>
        <a:p>
          <a:endParaRPr lang="en-US"/>
        </a:p>
      </dgm:t>
    </dgm:pt>
    <dgm:pt modelId="{4688E194-F20B-4CF5-A794-B3F3AB624928}">
      <dgm:prSet phldrT="[Text]"/>
      <dgm:spPr/>
      <dgm:t>
        <a:bodyPr/>
        <a:lstStyle/>
        <a:p>
          <a:r>
            <a:rPr lang="en-US" dirty="0" smtClean="0"/>
            <a:t>People living in abandoned buildings</a:t>
          </a:r>
          <a:endParaRPr lang="en-US" dirty="0"/>
        </a:p>
      </dgm:t>
    </dgm:pt>
    <dgm:pt modelId="{09B33090-F6F8-4491-BC93-5039E6EBE154}" type="parTrans" cxnId="{7B6F951F-A396-47A5-BA0E-A76DCEB14870}">
      <dgm:prSet/>
      <dgm:spPr/>
      <dgm:t>
        <a:bodyPr/>
        <a:lstStyle/>
        <a:p>
          <a:endParaRPr lang="en-US"/>
        </a:p>
      </dgm:t>
    </dgm:pt>
    <dgm:pt modelId="{761D5C82-1D36-42EF-9DED-74B5C3E7510D}" type="sibTrans" cxnId="{7B6F951F-A396-47A5-BA0E-A76DCEB14870}">
      <dgm:prSet/>
      <dgm:spPr/>
      <dgm:t>
        <a:bodyPr/>
        <a:lstStyle/>
        <a:p>
          <a:endParaRPr lang="en-US"/>
        </a:p>
      </dgm:t>
    </dgm:pt>
    <dgm:pt modelId="{1D1F4420-F4DC-406B-8C2C-E10A2A19EF0F}">
      <dgm:prSet phldrT="[Text]"/>
      <dgm:spPr/>
      <dgm:t>
        <a:bodyPr/>
        <a:lstStyle/>
        <a:p>
          <a:r>
            <a:rPr lang="en-US" dirty="0" smtClean="0"/>
            <a:t>People living in vehicles</a:t>
          </a:r>
          <a:endParaRPr lang="en-US" dirty="0"/>
        </a:p>
      </dgm:t>
    </dgm:pt>
    <dgm:pt modelId="{FC6196D5-F47F-40EF-8FFC-98B7156CE57E}" type="parTrans" cxnId="{B73AE04C-1D2A-4CBE-9408-B48DABA63DE1}">
      <dgm:prSet/>
      <dgm:spPr/>
      <dgm:t>
        <a:bodyPr/>
        <a:lstStyle/>
        <a:p>
          <a:endParaRPr lang="en-US"/>
        </a:p>
      </dgm:t>
    </dgm:pt>
    <dgm:pt modelId="{D314F6A9-D83B-4D97-AF42-5B83C2AA3159}" type="sibTrans" cxnId="{B73AE04C-1D2A-4CBE-9408-B48DABA63DE1}">
      <dgm:prSet/>
      <dgm:spPr/>
      <dgm:t>
        <a:bodyPr/>
        <a:lstStyle/>
        <a:p>
          <a:endParaRPr lang="en-US"/>
        </a:p>
      </dgm:t>
    </dgm:pt>
    <dgm:pt modelId="{3A2A5E7D-1974-4458-851F-1B5655D5BC98}">
      <dgm:prSet phldrT="[Text]"/>
      <dgm:spPr/>
      <dgm:t>
        <a:bodyPr/>
        <a:lstStyle/>
        <a:p>
          <a:r>
            <a:rPr lang="en-US" dirty="0" smtClean="0"/>
            <a:t>People living in RV’s and boats that may not be in working condition or lacking any of the following amenities (drinking water, restrooms, heat, ability to cook hot food, ability to bathe)</a:t>
          </a:r>
          <a:endParaRPr lang="en-US" dirty="0"/>
        </a:p>
      </dgm:t>
    </dgm:pt>
    <dgm:pt modelId="{9D500AC8-B055-4B67-94A8-709DEC39C0C2}" type="parTrans" cxnId="{9382C4EF-81AC-4C6D-9E84-820ECDB8E08B}">
      <dgm:prSet/>
      <dgm:spPr/>
      <dgm:t>
        <a:bodyPr/>
        <a:lstStyle/>
        <a:p>
          <a:endParaRPr lang="en-US"/>
        </a:p>
      </dgm:t>
    </dgm:pt>
    <dgm:pt modelId="{648FB1E1-681D-420B-AC95-FB762FACB428}" type="sibTrans" cxnId="{9382C4EF-81AC-4C6D-9E84-820ECDB8E08B}">
      <dgm:prSet/>
      <dgm:spPr/>
      <dgm:t>
        <a:bodyPr/>
        <a:lstStyle/>
        <a:p>
          <a:endParaRPr lang="en-US"/>
        </a:p>
      </dgm:t>
    </dgm:pt>
    <dgm:pt modelId="{C8B29964-6444-42B7-95B2-6A5BCADA3A67}" type="pres">
      <dgm:prSet presAssocID="{A2397643-8125-4F1C-A372-ECF3E023D390}" presName="Name0" presStyleCnt="0">
        <dgm:presLayoutVars>
          <dgm:dir/>
          <dgm:animLvl val="lvl"/>
          <dgm:resizeHandles val="exact"/>
        </dgm:presLayoutVars>
      </dgm:prSet>
      <dgm:spPr/>
      <dgm:t>
        <a:bodyPr/>
        <a:lstStyle/>
        <a:p>
          <a:endParaRPr lang="en-US"/>
        </a:p>
      </dgm:t>
    </dgm:pt>
    <dgm:pt modelId="{AECE52BE-5516-4AC0-B433-E8A97E5A6959}" type="pres">
      <dgm:prSet presAssocID="{75F46C7D-8C5B-44B8-885B-72B553DFBDED}" presName="linNode" presStyleCnt="0"/>
      <dgm:spPr/>
    </dgm:pt>
    <dgm:pt modelId="{08C77654-8D82-4852-ACC6-B961A709AAE1}" type="pres">
      <dgm:prSet presAssocID="{75F46C7D-8C5B-44B8-885B-72B553DFBDED}" presName="parentText" presStyleLbl="node1" presStyleIdx="0" presStyleCnt="2">
        <dgm:presLayoutVars>
          <dgm:chMax val="1"/>
          <dgm:bulletEnabled val="1"/>
        </dgm:presLayoutVars>
      </dgm:prSet>
      <dgm:spPr/>
      <dgm:t>
        <a:bodyPr/>
        <a:lstStyle/>
        <a:p>
          <a:endParaRPr lang="en-US"/>
        </a:p>
      </dgm:t>
    </dgm:pt>
    <dgm:pt modelId="{18E925CD-DA96-4108-9F23-AE05A8DA6274}" type="pres">
      <dgm:prSet presAssocID="{75F46C7D-8C5B-44B8-885B-72B553DFBDED}" presName="descendantText" presStyleLbl="alignAccFollowNode1" presStyleIdx="0" presStyleCnt="2">
        <dgm:presLayoutVars>
          <dgm:bulletEnabled val="1"/>
        </dgm:presLayoutVars>
      </dgm:prSet>
      <dgm:spPr/>
      <dgm:t>
        <a:bodyPr/>
        <a:lstStyle/>
        <a:p>
          <a:endParaRPr lang="en-US"/>
        </a:p>
      </dgm:t>
    </dgm:pt>
    <dgm:pt modelId="{F58495DC-32AC-4539-8AED-DEBFFCCFE0E5}" type="pres">
      <dgm:prSet presAssocID="{845FF6B3-6688-4FCD-971F-F6007A755750}" presName="sp" presStyleCnt="0"/>
      <dgm:spPr/>
    </dgm:pt>
    <dgm:pt modelId="{D604D9B3-10EE-4962-B7BD-9986132895C7}" type="pres">
      <dgm:prSet presAssocID="{C8FCE1D5-0013-443B-BA52-E4A60EA3FE6D}" presName="linNode" presStyleCnt="0"/>
      <dgm:spPr/>
    </dgm:pt>
    <dgm:pt modelId="{7491B81D-B182-44CE-882F-F2010AEAC0EA}" type="pres">
      <dgm:prSet presAssocID="{C8FCE1D5-0013-443B-BA52-E4A60EA3FE6D}" presName="parentText" presStyleLbl="node1" presStyleIdx="1" presStyleCnt="2">
        <dgm:presLayoutVars>
          <dgm:chMax val="1"/>
          <dgm:bulletEnabled val="1"/>
        </dgm:presLayoutVars>
      </dgm:prSet>
      <dgm:spPr/>
      <dgm:t>
        <a:bodyPr/>
        <a:lstStyle/>
        <a:p>
          <a:endParaRPr lang="en-US"/>
        </a:p>
      </dgm:t>
    </dgm:pt>
    <dgm:pt modelId="{B648B53B-7C1D-42EE-9775-0A07C71CCD98}" type="pres">
      <dgm:prSet presAssocID="{C8FCE1D5-0013-443B-BA52-E4A60EA3FE6D}" presName="descendantText" presStyleLbl="alignAccFollowNode1" presStyleIdx="1" presStyleCnt="2">
        <dgm:presLayoutVars>
          <dgm:bulletEnabled val="1"/>
        </dgm:presLayoutVars>
      </dgm:prSet>
      <dgm:spPr/>
      <dgm:t>
        <a:bodyPr/>
        <a:lstStyle/>
        <a:p>
          <a:endParaRPr lang="en-US"/>
        </a:p>
      </dgm:t>
    </dgm:pt>
  </dgm:ptLst>
  <dgm:cxnLst>
    <dgm:cxn modelId="{A5C46D86-E622-4CD3-AD5D-56F2787D9492}" srcId="{A2397643-8125-4F1C-A372-ECF3E023D390}" destId="{75F46C7D-8C5B-44B8-885B-72B553DFBDED}" srcOrd="0" destOrd="0" parTransId="{CDD8B25A-7C01-4D26-B85F-59F94B555813}" sibTransId="{845FF6B3-6688-4FCD-971F-F6007A755750}"/>
    <dgm:cxn modelId="{0C9B9551-F905-4556-8AF7-C1E6E96692CC}" type="presOf" srcId="{4688E194-F20B-4CF5-A794-B3F3AB624928}" destId="{B648B53B-7C1D-42EE-9775-0A07C71CCD98}" srcOrd="0" destOrd="1" presId="urn:microsoft.com/office/officeart/2005/8/layout/vList5"/>
    <dgm:cxn modelId="{7B6F951F-A396-47A5-BA0E-A76DCEB14870}" srcId="{C8FCE1D5-0013-443B-BA52-E4A60EA3FE6D}" destId="{4688E194-F20B-4CF5-A794-B3F3AB624928}" srcOrd="1" destOrd="0" parTransId="{09B33090-F6F8-4491-BC93-5039E6EBE154}" sibTransId="{761D5C82-1D36-42EF-9DED-74B5C3E7510D}"/>
    <dgm:cxn modelId="{8EF9076C-06A6-454A-857B-E1D8BA5CDA14}" srcId="{75F46C7D-8C5B-44B8-885B-72B553DFBDED}" destId="{0B63623E-6D61-4035-B561-C26FC863D8D8}" srcOrd="2" destOrd="0" parTransId="{73A57F38-C9AB-4699-A77E-02564E57CF21}" sibTransId="{018ACBB4-E0F0-4DE2-AC32-ADAF362FE924}"/>
    <dgm:cxn modelId="{8FDDE01B-1222-4A13-8B6B-8C319EAD993A}" type="presOf" srcId="{DD6450E6-C92C-4A60-BE7C-93D9FF5C8798}" destId="{18E925CD-DA96-4108-9F23-AE05A8DA6274}" srcOrd="0" destOrd="1" presId="urn:microsoft.com/office/officeart/2005/8/layout/vList5"/>
    <dgm:cxn modelId="{9967181A-9908-4558-9C96-C5C44D59167F}" srcId="{75F46C7D-8C5B-44B8-885B-72B553DFBDED}" destId="{DD6450E6-C92C-4A60-BE7C-93D9FF5C8798}" srcOrd="1" destOrd="0" parTransId="{F77B2072-7EE3-4219-98DE-D9CABADB51F7}" sibTransId="{12E4DA1D-D3EF-4C14-B7EA-D780EDE982DF}"/>
    <dgm:cxn modelId="{28A1022D-F0B8-4E38-BADD-D82839620992}" type="presOf" srcId="{1D1F4420-F4DC-406B-8C2C-E10A2A19EF0F}" destId="{B648B53B-7C1D-42EE-9775-0A07C71CCD98}" srcOrd="0" destOrd="2" presId="urn:microsoft.com/office/officeart/2005/8/layout/vList5"/>
    <dgm:cxn modelId="{C0AF115D-1730-4C71-9DE9-A2C4AE957FFA}" type="presOf" srcId="{9804C411-831F-4DA6-8B1B-9C583352CE3D}" destId="{18E925CD-DA96-4108-9F23-AE05A8DA6274}" srcOrd="0" destOrd="0" presId="urn:microsoft.com/office/officeart/2005/8/layout/vList5"/>
    <dgm:cxn modelId="{F3A4BA5E-2920-440C-89EF-E9B056F403FA}" type="presOf" srcId="{0B63623E-6D61-4035-B561-C26FC863D8D8}" destId="{18E925CD-DA96-4108-9F23-AE05A8DA6274}" srcOrd="0" destOrd="2" presId="urn:microsoft.com/office/officeart/2005/8/layout/vList5"/>
    <dgm:cxn modelId="{369CCAA4-9D5F-464A-87CE-77B2EF21F0B8}" srcId="{C8FCE1D5-0013-443B-BA52-E4A60EA3FE6D}" destId="{4F09627D-7E88-4601-93C1-4E2BFE4319F2}" srcOrd="0" destOrd="0" parTransId="{3827320A-3550-4AEA-B735-11B701042E5A}" sibTransId="{91466907-124C-4D4C-A391-76F7F2EEFEE7}"/>
    <dgm:cxn modelId="{992753B7-1671-45EE-9A52-A87F63B4FA71}" srcId="{A2397643-8125-4F1C-A372-ECF3E023D390}" destId="{C8FCE1D5-0013-443B-BA52-E4A60EA3FE6D}" srcOrd="1" destOrd="0" parTransId="{534C5E64-47EE-48C9-A4CD-A367C15C24CB}" sibTransId="{1C2A5E08-29F2-4695-ACA7-95A34ECB417D}"/>
    <dgm:cxn modelId="{4699913B-42E8-4C8F-8CDB-095F5ACD8E6F}" srcId="{75F46C7D-8C5B-44B8-885B-72B553DFBDED}" destId="{9804C411-831F-4DA6-8B1B-9C583352CE3D}" srcOrd="0" destOrd="0" parTransId="{10941DF6-D521-4B7D-A157-C3578FDA13BB}" sibTransId="{5937179E-E6B7-4288-B225-70592C680919}"/>
    <dgm:cxn modelId="{5CBE3D67-FB65-4251-9C4C-4392DFCE08C6}" type="presOf" srcId="{C8FCE1D5-0013-443B-BA52-E4A60EA3FE6D}" destId="{7491B81D-B182-44CE-882F-F2010AEAC0EA}" srcOrd="0" destOrd="0" presId="urn:microsoft.com/office/officeart/2005/8/layout/vList5"/>
    <dgm:cxn modelId="{D25DDFCB-F349-4680-BE53-9AC3C8FA6A5C}" type="presOf" srcId="{A2397643-8125-4F1C-A372-ECF3E023D390}" destId="{C8B29964-6444-42B7-95B2-6A5BCADA3A67}" srcOrd="0" destOrd="0" presId="urn:microsoft.com/office/officeart/2005/8/layout/vList5"/>
    <dgm:cxn modelId="{890F27CA-F970-4F99-81BF-5696878441CD}" type="presOf" srcId="{4F09627D-7E88-4601-93C1-4E2BFE4319F2}" destId="{B648B53B-7C1D-42EE-9775-0A07C71CCD98}" srcOrd="0" destOrd="0" presId="urn:microsoft.com/office/officeart/2005/8/layout/vList5"/>
    <dgm:cxn modelId="{B73AE04C-1D2A-4CBE-9408-B48DABA63DE1}" srcId="{C8FCE1D5-0013-443B-BA52-E4A60EA3FE6D}" destId="{1D1F4420-F4DC-406B-8C2C-E10A2A19EF0F}" srcOrd="2" destOrd="0" parTransId="{FC6196D5-F47F-40EF-8FFC-98B7156CE57E}" sibTransId="{D314F6A9-D83B-4D97-AF42-5B83C2AA3159}"/>
    <dgm:cxn modelId="{EB974CEC-543F-4109-9648-13D389C83DFC}" type="presOf" srcId="{3A2A5E7D-1974-4458-851F-1B5655D5BC98}" destId="{B648B53B-7C1D-42EE-9775-0A07C71CCD98}" srcOrd="0" destOrd="3" presId="urn:microsoft.com/office/officeart/2005/8/layout/vList5"/>
    <dgm:cxn modelId="{9382C4EF-81AC-4C6D-9E84-820ECDB8E08B}" srcId="{C8FCE1D5-0013-443B-BA52-E4A60EA3FE6D}" destId="{3A2A5E7D-1974-4458-851F-1B5655D5BC98}" srcOrd="3" destOrd="0" parTransId="{9D500AC8-B055-4B67-94A8-709DEC39C0C2}" sibTransId="{648FB1E1-681D-420B-AC95-FB762FACB428}"/>
    <dgm:cxn modelId="{E091F009-84A5-4427-B185-CF48BA8FDEA9}" type="presOf" srcId="{75F46C7D-8C5B-44B8-885B-72B553DFBDED}" destId="{08C77654-8D82-4852-ACC6-B961A709AAE1}" srcOrd="0" destOrd="0" presId="urn:microsoft.com/office/officeart/2005/8/layout/vList5"/>
    <dgm:cxn modelId="{A2A8567E-B6C1-48C1-B3C8-E8286F7771E2}" type="presParOf" srcId="{C8B29964-6444-42B7-95B2-6A5BCADA3A67}" destId="{AECE52BE-5516-4AC0-B433-E8A97E5A6959}" srcOrd="0" destOrd="0" presId="urn:microsoft.com/office/officeart/2005/8/layout/vList5"/>
    <dgm:cxn modelId="{8EE06FDA-79CF-47DB-8D4F-6E57C2C9A5B5}" type="presParOf" srcId="{AECE52BE-5516-4AC0-B433-E8A97E5A6959}" destId="{08C77654-8D82-4852-ACC6-B961A709AAE1}" srcOrd="0" destOrd="0" presId="urn:microsoft.com/office/officeart/2005/8/layout/vList5"/>
    <dgm:cxn modelId="{DABF8569-57B5-414E-ACC6-9035762CE41D}" type="presParOf" srcId="{AECE52BE-5516-4AC0-B433-E8A97E5A6959}" destId="{18E925CD-DA96-4108-9F23-AE05A8DA6274}" srcOrd="1" destOrd="0" presId="urn:microsoft.com/office/officeart/2005/8/layout/vList5"/>
    <dgm:cxn modelId="{03FE6763-2002-4A41-99DD-4573D3ACB647}" type="presParOf" srcId="{C8B29964-6444-42B7-95B2-6A5BCADA3A67}" destId="{F58495DC-32AC-4539-8AED-DEBFFCCFE0E5}" srcOrd="1" destOrd="0" presId="urn:microsoft.com/office/officeart/2005/8/layout/vList5"/>
    <dgm:cxn modelId="{43B571EA-660B-44C4-B8F7-D85769357D96}" type="presParOf" srcId="{C8B29964-6444-42B7-95B2-6A5BCADA3A67}" destId="{D604D9B3-10EE-4962-B7BD-9986132895C7}" srcOrd="2" destOrd="0" presId="urn:microsoft.com/office/officeart/2005/8/layout/vList5"/>
    <dgm:cxn modelId="{4E6823D9-1D57-4F9D-A0B9-066925205822}" type="presParOf" srcId="{D604D9B3-10EE-4962-B7BD-9986132895C7}" destId="{7491B81D-B182-44CE-882F-F2010AEAC0EA}" srcOrd="0" destOrd="0" presId="urn:microsoft.com/office/officeart/2005/8/layout/vList5"/>
    <dgm:cxn modelId="{3822EE28-6CE7-4955-9FE9-01C1632A3A86}" type="presParOf" srcId="{D604D9B3-10EE-4962-B7BD-9986132895C7}" destId="{B648B53B-7C1D-42EE-9775-0A07C71CCD9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397643-8125-4F1C-A372-ECF3E023D3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5F46C7D-8C5B-44B8-885B-72B553DFBDED}">
      <dgm:prSet phldrT="[Text]"/>
      <dgm:spPr/>
      <dgm:t>
        <a:bodyPr/>
        <a:lstStyle/>
        <a:p>
          <a:r>
            <a:rPr lang="en-US" dirty="0" smtClean="0"/>
            <a:t>Thank You!</a:t>
          </a:r>
          <a:endParaRPr lang="en-US" dirty="0"/>
        </a:p>
      </dgm:t>
    </dgm:pt>
    <dgm:pt modelId="{CDD8B25A-7C01-4D26-B85F-59F94B555813}" type="parTrans" cxnId="{A5C46D86-E622-4CD3-AD5D-56F2787D9492}">
      <dgm:prSet/>
      <dgm:spPr/>
      <dgm:t>
        <a:bodyPr/>
        <a:lstStyle/>
        <a:p>
          <a:endParaRPr lang="en-US"/>
        </a:p>
      </dgm:t>
    </dgm:pt>
    <dgm:pt modelId="{845FF6B3-6688-4FCD-971F-F6007A755750}" type="sibTrans" cxnId="{A5C46D86-E622-4CD3-AD5D-56F2787D9492}">
      <dgm:prSet/>
      <dgm:spPr/>
      <dgm:t>
        <a:bodyPr/>
        <a:lstStyle/>
        <a:p>
          <a:endParaRPr lang="en-US"/>
        </a:p>
      </dgm:t>
    </dgm:pt>
    <dgm:pt modelId="{9804C411-831F-4DA6-8B1B-9C583352CE3D}">
      <dgm:prSet phldrT="[Text]"/>
      <dgm:spPr/>
      <dgm:t>
        <a:bodyPr/>
        <a:lstStyle/>
        <a:p>
          <a:r>
            <a:rPr lang="en-US" dirty="0" smtClean="0"/>
            <a:t>Thank the person for their time and help.</a:t>
          </a:r>
          <a:endParaRPr lang="en-US" dirty="0"/>
        </a:p>
      </dgm:t>
    </dgm:pt>
    <dgm:pt modelId="{10941DF6-D521-4B7D-A157-C3578FDA13BB}" type="parTrans" cxnId="{4699913B-42E8-4C8F-8CDB-095F5ACD8E6F}">
      <dgm:prSet/>
      <dgm:spPr/>
      <dgm:t>
        <a:bodyPr/>
        <a:lstStyle/>
        <a:p>
          <a:endParaRPr lang="en-US"/>
        </a:p>
      </dgm:t>
    </dgm:pt>
    <dgm:pt modelId="{5937179E-E6B7-4288-B225-70592C680919}" type="sibTrans" cxnId="{4699913B-42E8-4C8F-8CDB-095F5ACD8E6F}">
      <dgm:prSet/>
      <dgm:spPr/>
      <dgm:t>
        <a:bodyPr/>
        <a:lstStyle/>
        <a:p>
          <a:endParaRPr lang="en-US"/>
        </a:p>
      </dgm:t>
    </dgm:pt>
    <dgm:pt modelId="{C8FCE1D5-0013-443B-BA52-E4A60EA3FE6D}">
      <dgm:prSet phldrT="[Text]"/>
      <dgm:spPr/>
      <dgm:t>
        <a:bodyPr/>
        <a:lstStyle/>
        <a:p>
          <a:r>
            <a:rPr lang="en-US" dirty="0" smtClean="0"/>
            <a:t>Handouts</a:t>
          </a:r>
          <a:endParaRPr lang="en-US" dirty="0"/>
        </a:p>
      </dgm:t>
    </dgm:pt>
    <dgm:pt modelId="{534C5E64-47EE-48C9-A4CD-A367C15C24CB}" type="parTrans" cxnId="{992753B7-1671-45EE-9A52-A87F63B4FA71}">
      <dgm:prSet/>
      <dgm:spPr/>
      <dgm:t>
        <a:bodyPr/>
        <a:lstStyle/>
        <a:p>
          <a:endParaRPr lang="en-US"/>
        </a:p>
      </dgm:t>
    </dgm:pt>
    <dgm:pt modelId="{1C2A5E08-29F2-4695-ACA7-95A34ECB417D}" type="sibTrans" cxnId="{992753B7-1671-45EE-9A52-A87F63B4FA71}">
      <dgm:prSet/>
      <dgm:spPr/>
      <dgm:t>
        <a:bodyPr/>
        <a:lstStyle/>
        <a:p>
          <a:endParaRPr lang="en-US"/>
        </a:p>
      </dgm:t>
    </dgm:pt>
    <dgm:pt modelId="{4F09627D-7E88-4601-93C1-4E2BFE4319F2}">
      <dgm:prSet phldrT="[Text]"/>
      <dgm:spPr/>
      <dgm:t>
        <a:bodyPr/>
        <a:lstStyle/>
        <a:p>
          <a:r>
            <a:rPr lang="en-US" dirty="0" smtClean="0"/>
            <a:t>Offer the individual or family handouts</a:t>
          </a:r>
          <a:endParaRPr lang="en-US" dirty="0"/>
        </a:p>
      </dgm:t>
    </dgm:pt>
    <dgm:pt modelId="{3827320A-3550-4AEA-B735-11B701042E5A}" type="parTrans" cxnId="{369CCAA4-9D5F-464A-87CE-77B2EF21F0B8}">
      <dgm:prSet/>
      <dgm:spPr/>
      <dgm:t>
        <a:bodyPr/>
        <a:lstStyle/>
        <a:p>
          <a:endParaRPr lang="en-US"/>
        </a:p>
      </dgm:t>
    </dgm:pt>
    <dgm:pt modelId="{91466907-124C-4D4C-A391-76F7F2EEFEE7}" type="sibTrans" cxnId="{369CCAA4-9D5F-464A-87CE-77B2EF21F0B8}">
      <dgm:prSet/>
      <dgm:spPr/>
      <dgm:t>
        <a:bodyPr/>
        <a:lstStyle/>
        <a:p>
          <a:endParaRPr lang="en-US"/>
        </a:p>
      </dgm:t>
    </dgm:pt>
    <dgm:pt modelId="{6A8A74D4-03D1-4937-B8C8-7B38C7EA0260}">
      <dgm:prSet phldrT="[Text]"/>
      <dgm:spPr/>
      <dgm:t>
        <a:bodyPr/>
        <a:lstStyle/>
        <a:p>
          <a:r>
            <a:rPr lang="en-US" dirty="0" smtClean="0"/>
            <a:t>Return Forms</a:t>
          </a:r>
          <a:endParaRPr lang="en-US" dirty="0"/>
        </a:p>
      </dgm:t>
    </dgm:pt>
    <dgm:pt modelId="{B4EBF1B6-3111-4EEE-A303-5A97FE5E0634}" type="parTrans" cxnId="{0A19B143-58AC-48DF-8335-5E07B3EE2C6B}">
      <dgm:prSet/>
      <dgm:spPr/>
      <dgm:t>
        <a:bodyPr/>
        <a:lstStyle/>
        <a:p>
          <a:endParaRPr lang="en-US"/>
        </a:p>
      </dgm:t>
    </dgm:pt>
    <dgm:pt modelId="{6013AA25-446C-4612-B8D9-8C13B3B348A2}" type="sibTrans" cxnId="{0A19B143-58AC-48DF-8335-5E07B3EE2C6B}">
      <dgm:prSet/>
      <dgm:spPr/>
      <dgm:t>
        <a:bodyPr/>
        <a:lstStyle/>
        <a:p>
          <a:endParaRPr lang="en-US"/>
        </a:p>
      </dgm:t>
    </dgm:pt>
    <dgm:pt modelId="{13FC20E3-24F3-4E43-BA2C-BFEA9A5E6181}">
      <dgm:prSet phldrT="[Text]"/>
      <dgm:spPr/>
      <dgm:t>
        <a:bodyPr/>
        <a:lstStyle/>
        <a:p>
          <a:r>
            <a:rPr lang="en-US" dirty="0" smtClean="0"/>
            <a:t>At the completion of surveying hand in your completed forms to your team leader</a:t>
          </a:r>
          <a:endParaRPr lang="en-US" dirty="0"/>
        </a:p>
      </dgm:t>
    </dgm:pt>
    <dgm:pt modelId="{20E3E651-9F89-4232-A78E-7DA54792A69D}" type="parTrans" cxnId="{ACFE6916-B2FA-4B64-AF86-BBC7CF1CB334}">
      <dgm:prSet/>
      <dgm:spPr/>
      <dgm:t>
        <a:bodyPr/>
        <a:lstStyle/>
        <a:p>
          <a:endParaRPr lang="en-US"/>
        </a:p>
      </dgm:t>
    </dgm:pt>
    <dgm:pt modelId="{2954581B-096E-490E-B5BF-AC14E2D13EF1}" type="sibTrans" cxnId="{ACFE6916-B2FA-4B64-AF86-BBC7CF1CB334}">
      <dgm:prSet/>
      <dgm:spPr/>
      <dgm:t>
        <a:bodyPr/>
        <a:lstStyle/>
        <a:p>
          <a:endParaRPr lang="en-US"/>
        </a:p>
      </dgm:t>
    </dgm:pt>
    <dgm:pt modelId="{141AF04E-E176-4A51-9B9E-03BEAA442D52}">
      <dgm:prSet phldrT="[Text]"/>
      <dgm:spPr/>
      <dgm:t>
        <a:bodyPr/>
        <a:lstStyle/>
        <a:p>
          <a:r>
            <a:rPr lang="en-US" dirty="0" smtClean="0"/>
            <a:t>Sally’s Guide</a:t>
          </a:r>
          <a:endParaRPr lang="en-US" dirty="0"/>
        </a:p>
      </dgm:t>
    </dgm:pt>
    <dgm:pt modelId="{02DF4D5A-76D1-411C-9248-C451A7E0E63C}" type="parTrans" cxnId="{CEC7AE66-637E-45A7-BE70-30D4451CE5B6}">
      <dgm:prSet/>
      <dgm:spPr/>
      <dgm:t>
        <a:bodyPr/>
        <a:lstStyle/>
        <a:p>
          <a:endParaRPr lang="en-US"/>
        </a:p>
      </dgm:t>
    </dgm:pt>
    <dgm:pt modelId="{1936A94E-DBA0-4E3A-BFBF-BE412D50303F}" type="sibTrans" cxnId="{CEC7AE66-637E-45A7-BE70-30D4451CE5B6}">
      <dgm:prSet/>
      <dgm:spPr/>
      <dgm:t>
        <a:bodyPr/>
        <a:lstStyle/>
        <a:p>
          <a:endParaRPr lang="en-US"/>
        </a:p>
      </dgm:t>
    </dgm:pt>
    <dgm:pt modelId="{155D65B0-DADF-4DA3-9B84-343F7CCDCEF5}">
      <dgm:prSet phldrT="[Text]"/>
      <dgm:spPr/>
      <dgm:t>
        <a:bodyPr/>
        <a:lstStyle/>
        <a:p>
          <a:r>
            <a:rPr lang="en-US" dirty="0" smtClean="0"/>
            <a:t>Veteran’s Resource Guide (if appropriate)</a:t>
          </a:r>
          <a:endParaRPr lang="en-US" dirty="0"/>
        </a:p>
      </dgm:t>
    </dgm:pt>
    <dgm:pt modelId="{EB75624C-7BCE-499C-85B2-D048D6F78991}" type="parTrans" cxnId="{DE00FB21-33DB-4EA2-BA8B-621BBDC97190}">
      <dgm:prSet/>
      <dgm:spPr/>
      <dgm:t>
        <a:bodyPr/>
        <a:lstStyle/>
        <a:p>
          <a:endParaRPr lang="en-US"/>
        </a:p>
      </dgm:t>
    </dgm:pt>
    <dgm:pt modelId="{2343031C-EB0C-48F5-904A-B439A37FAC0A}" type="sibTrans" cxnId="{DE00FB21-33DB-4EA2-BA8B-621BBDC97190}">
      <dgm:prSet/>
      <dgm:spPr/>
      <dgm:t>
        <a:bodyPr/>
        <a:lstStyle/>
        <a:p>
          <a:endParaRPr lang="en-US"/>
        </a:p>
      </dgm:t>
    </dgm:pt>
    <dgm:pt modelId="{95532E5F-C48F-416A-96F1-9DED2F4294A8}">
      <dgm:prSet phldrT="[Text]"/>
      <dgm:spPr/>
      <dgm:t>
        <a:bodyPr/>
        <a:lstStyle/>
        <a:p>
          <a:r>
            <a:rPr lang="en-US" dirty="0" smtClean="0"/>
            <a:t>OR return to the Housing and Homelessness Program ASAP</a:t>
          </a:r>
          <a:endParaRPr lang="en-US" dirty="0"/>
        </a:p>
      </dgm:t>
    </dgm:pt>
    <dgm:pt modelId="{7CE61C4C-F2AB-4778-B0E2-229FBD83482B}" type="parTrans" cxnId="{31589879-9B01-4BFF-B385-1A115838F2D2}">
      <dgm:prSet/>
      <dgm:spPr/>
      <dgm:t>
        <a:bodyPr/>
        <a:lstStyle/>
        <a:p>
          <a:endParaRPr lang="en-US"/>
        </a:p>
      </dgm:t>
    </dgm:pt>
    <dgm:pt modelId="{484EC966-A4C2-40E5-89C8-60084B33D0F0}" type="sibTrans" cxnId="{31589879-9B01-4BFF-B385-1A115838F2D2}">
      <dgm:prSet/>
      <dgm:spPr/>
      <dgm:t>
        <a:bodyPr/>
        <a:lstStyle/>
        <a:p>
          <a:endParaRPr lang="en-US"/>
        </a:p>
      </dgm:t>
    </dgm:pt>
    <dgm:pt modelId="{C8B29964-6444-42B7-95B2-6A5BCADA3A67}" type="pres">
      <dgm:prSet presAssocID="{A2397643-8125-4F1C-A372-ECF3E023D390}" presName="Name0" presStyleCnt="0">
        <dgm:presLayoutVars>
          <dgm:dir/>
          <dgm:animLvl val="lvl"/>
          <dgm:resizeHandles val="exact"/>
        </dgm:presLayoutVars>
      </dgm:prSet>
      <dgm:spPr/>
      <dgm:t>
        <a:bodyPr/>
        <a:lstStyle/>
        <a:p>
          <a:endParaRPr lang="en-US"/>
        </a:p>
      </dgm:t>
    </dgm:pt>
    <dgm:pt modelId="{AECE52BE-5516-4AC0-B433-E8A97E5A6959}" type="pres">
      <dgm:prSet presAssocID="{75F46C7D-8C5B-44B8-885B-72B553DFBDED}" presName="linNode" presStyleCnt="0"/>
      <dgm:spPr/>
    </dgm:pt>
    <dgm:pt modelId="{08C77654-8D82-4852-ACC6-B961A709AAE1}" type="pres">
      <dgm:prSet presAssocID="{75F46C7D-8C5B-44B8-885B-72B553DFBDED}" presName="parentText" presStyleLbl="node1" presStyleIdx="0" presStyleCnt="3">
        <dgm:presLayoutVars>
          <dgm:chMax val="1"/>
          <dgm:bulletEnabled val="1"/>
        </dgm:presLayoutVars>
      </dgm:prSet>
      <dgm:spPr/>
      <dgm:t>
        <a:bodyPr/>
        <a:lstStyle/>
        <a:p>
          <a:endParaRPr lang="en-US"/>
        </a:p>
      </dgm:t>
    </dgm:pt>
    <dgm:pt modelId="{18E925CD-DA96-4108-9F23-AE05A8DA6274}" type="pres">
      <dgm:prSet presAssocID="{75F46C7D-8C5B-44B8-885B-72B553DFBDED}" presName="descendantText" presStyleLbl="alignAccFollowNode1" presStyleIdx="0" presStyleCnt="3">
        <dgm:presLayoutVars>
          <dgm:bulletEnabled val="1"/>
        </dgm:presLayoutVars>
      </dgm:prSet>
      <dgm:spPr/>
      <dgm:t>
        <a:bodyPr/>
        <a:lstStyle/>
        <a:p>
          <a:endParaRPr lang="en-US"/>
        </a:p>
      </dgm:t>
    </dgm:pt>
    <dgm:pt modelId="{F58495DC-32AC-4539-8AED-DEBFFCCFE0E5}" type="pres">
      <dgm:prSet presAssocID="{845FF6B3-6688-4FCD-971F-F6007A755750}" presName="sp" presStyleCnt="0"/>
      <dgm:spPr/>
    </dgm:pt>
    <dgm:pt modelId="{D604D9B3-10EE-4962-B7BD-9986132895C7}" type="pres">
      <dgm:prSet presAssocID="{C8FCE1D5-0013-443B-BA52-E4A60EA3FE6D}" presName="linNode" presStyleCnt="0"/>
      <dgm:spPr/>
    </dgm:pt>
    <dgm:pt modelId="{7491B81D-B182-44CE-882F-F2010AEAC0EA}" type="pres">
      <dgm:prSet presAssocID="{C8FCE1D5-0013-443B-BA52-E4A60EA3FE6D}" presName="parentText" presStyleLbl="node1" presStyleIdx="1" presStyleCnt="3">
        <dgm:presLayoutVars>
          <dgm:chMax val="1"/>
          <dgm:bulletEnabled val="1"/>
        </dgm:presLayoutVars>
      </dgm:prSet>
      <dgm:spPr/>
      <dgm:t>
        <a:bodyPr/>
        <a:lstStyle/>
        <a:p>
          <a:endParaRPr lang="en-US"/>
        </a:p>
      </dgm:t>
    </dgm:pt>
    <dgm:pt modelId="{B648B53B-7C1D-42EE-9775-0A07C71CCD98}" type="pres">
      <dgm:prSet presAssocID="{C8FCE1D5-0013-443B-BA52-E4A60EA3FE6D}" presName="descendantText" presStyleLbl="alignAccFollowNode1" presStyleIdx="1" presStyleCnt="3">
        <dgm:presLayoutVars>
          <dgm:bulletEnabled val="1"/>
        </dgm:presLayoutVars>
      </dgm:prSet>
      <dgm:spPr/>
      <dgm:t>
        <a:bodyPr/>
        <a:lstStyle/>
        <a:p>
          <a:endParaRPr lang="en-US"/>
        </a:p>
      </dgm:t>
    </dgm:pt>
    <dgm:pt modelId="{CC5E324B-DA9E-4CD8-BC82-0DC84413A471}" type="pres">
      <dgm:prSet presAssocID="{1C2A5E08-29F2-4695-ACA7-95A34ECB417D}" presName="sp" presStyleCnt="0"/>
      <dgm:spPr/>
    </dgm:pt>
    <dgm:pt modelId="{4A27FA38-9C39-4F55-8F9E-F5842224BF78}" type="pres">
      <dgm:prSet presAssocID="{6A8A74D4-03D1-4937-B8C8-7B38C7EA0260}" presName="linNode" presStyleCnt="0"/>
      <dgm:spPr/>
    </dgm:pt>
    <dgm:pt modelId="{B26A34E9-DEA4-407D-9D6C-64B9AF6AEE61}" type="pres">
      <dgm:prSet presAssocID="{6A8A74D4-03D1-4937-B8C8-7B38C7EA0260}" presName="parentText" presStyleLbl="node1" presStyleIdx="2" presStyleCnt="3">
        <dgm:presLayoutVars>
          <dgm:chMax val="1"/>
          <dgm:bulletEnabled val="1"/>
        </dgm:presLayoutVars>
      </dgm:prSet>
      <dgm:spPr/>
      <dgm:t>
        <a:bodyPr/>
        <a:lstStyle/>
        <a:p>
          <a:endParaRPr lang="en-US"/>
        </a:p>
      </dgm:t>
    </dgm:pt>
    <dgm:pt modelId="{9A1F0921-B0AF-40BC-9415-C3C382387AD4}" type="pres">
      <dgm:prSet presAssocID="{6A8A74D4-03D1-4937-B8C8-7B38C7EA0260}" presName="descendantText" presStyleLbl="alignAccFollowNode1" presStyleIdx="2" presStyleCnt="3">
        <dgm:presLayoutVars>
          <dgm:bulletEnabled val="1"/>
        </dgm:presLayoutVars>
      </dgm:prSet>
      <dgm:spPr/>
      <dgm:t>
        <a:bodyPr/>
        <a:lstStyle/>
        <a:p>
          <a:endParaRPr lang="en-US"/>
        </a:p>
      </dgm:t>
    </dgm:pt>
  </dgm:ptLst>
  <dgm:cxnLst>
    <dgm:cxn modelId="{D190CCDB-69C3-481C-8F40-E02F67756274}" type="presOf" srcId="{9804C411-831F-4DA6-8B1B-9C583352CE3D}" destId="{18E925CD-DA96-4108-9F23-AE05A8DA6274}" srcOrd="0" destOrd="0" presId="urn:microsoft.com/office/officeart/2005/8/layout/vList5"/>
    <dgm:cxn modelId="{B31C2FD8-5895-47EE-A671-CB0AFA506924}" type="presOf" srcId="{13FC20E3-24F3-4E43-BA2C-BFEA9A5E6181}" destId="{9A1F0921-B0AF-40BC-9415-C3C382387AD4}" srcOrd="0" destOrd="0" presId="urn:microsoft.com/office/officeart/2005/8/layout/vList5"/>
    <dgm:cxn modelId="{6F5357DD-B7CB-491E-8B7B-A1F7B9350061}" type="presOf" srcId="{75F46C7D-8C5B-44B8-885B-72B553DFBDED}" destId="{08C77654-8D82-4852-ACC6-B961A709AAE1}" srcOrd="0" destOrd="0" presId="urn:microsoft.com/office/officeart/2005/8/layout/vList5"/>
    <dgm:cxn modelId="{ACFE6916-B2FA-4B64-AF86-BBC7CF1CB334}" srcId="{6A8A74D4-03D1-4937-B8C8-7B38C7EA0260}" destId="{13FC20E3-24F3-4E43-BA2C-BFEA9A5E6181}" srcOrd="0" destOrd="0" parTransId="{20E3E651-9F89-4232-A78E-7DA54792A69D}" sibTransId="{2954581B-096E-490E-B5BF-AC14E2D13EF1}"/>
    <dgm:cxn modelId="{996D19F9-770B-4D5F-A3EA-EFB89ED52601}" type="presOf" srcId="{141AF04E-E176-4A51-9B9E-03BEAA442D52}" destId="{B648B53B-7C1D-42EE-9775-0A07C71CCD98}" srcOrd="0" destOrd="1" presId="urn:microsoft.com/office/officeart/2005/8/layout/vList5"/>
    <dgm:cxn modelId="{28C7891B-DBB4-4CB1-B8C6-ED0B47509DF1}" type="presOf" srcId="{A2397643-8125-4F1C-A372-ECF3E023D390}" destId="{C8B29964-6444-42B7-95B2-6A5BCADA3A67}" srcOrd="0" destOrd="0" presId="urn:microsoft.com/office/officeart/2005/8/layout/vList5"/>
    <dgm:cxn modelId="{9648FD3B-E3C9-4059-A6FD-8B2BBC523A5D}" type="presOf" srcId="{C8FCE1D5-0013-443B-BA52-E4A60EA3FE6D}" destId="{7491B81D-B182-44CE-882F-F2010AEAC0EA}" srcOrd="0" destOrd="0" presId="urn:microsoft.com/office/officeart/2005/8/layout/vList5"/>
    <dgm:cxn modelId="{DEA7B979-CEC8-4DD0-9EA6-18610C638AFE}" type="presOf" srcId="{4F09627D-7E88-4601-93C1-4E2BFE4319F2}" destId="{B648B53B-7C1D-42EE-9775-0A07C71CCD98}" srcOrd="0" destOrd="0" presId="urn:microsoft.com/office/officeart/2005/8/layout/vList5"/>
    <dgm:cxn modelId="{CEC7AE66-637E-45A7-BE70-30D4451CE5B6}" srcId="{C8FCE1D5-0013-443B-BA52-E4A60EA3FE6D}" destId="{141AF04E-E176-4A51-9B9E-03BEAA442D52}" srcOrd="1" destOrd="0" parTransId="{02DF4D5A-76D1-411C-9248-C451A7E0E63C}" sibTransId="{1936A94E-DBA0-4E3A-BFBF-BE412D50303F}"/>
    <dgm:cxn modelId="{992753B7-1671-45EE-9A52-A87F63B4FA71}" srcId="{A2397643-8125-4F1C-A372-ECF3E023D390}" destId="{C8FCE1D5-0013-443B-BA52-E4A60EA3FE6D}" srcOrd="1" destOrd="0" parTransId="{534C5E64-47EE-48C9-A4CD-A367C15C24CB}" sibTransId="{1C2A5E08-29F2-4695-ACA7-95A34ECB417D}"/>
    <dgm:cxn modelId="{A5C46D86-E622-4CD3-AD5D-56F2787D9492}" srcId="{A2397643-8125-4F1C-A372-ECF3E023D390}" destId="{75F46C7D-8C5B-44B8-885B-72B553DFBDED}" srcOrd="0" destOrd="0" parTransId="{CDD8B25A-7C01-4D26-B85F-59F94B555813}" sibTransId="{845FF6B3-6688-4FCD-971F-F6007A755750}"/>
    <dgm:cxn modelId="{0A19B143-58AC-48DF-8335-5E07B3EE2C6B}" srcId="{A2397643-8125-4F1C-A372-ECF3E023D390}" destId="{6A8A74D4-03D1-4937-B8C8-7B38C7EA0260}" srcOrd="2" destOrd="0" parTransId="{B4EBF1B6-3111-4EEE-A303-5A97FE5E0634}" sibTransId="{6013AA25-446C-4612-B8D9-8C13B3B348A2}"/>
    <dgm:cxn modelId="{DE00FB21-33DB-4EA2-BA8B-621BBDC97190}" srcId="{C8FCE1D5-0013-443B-BA52-E4A60EA3FE6D}" destId="{155D65B0-DADF-4DA3-9B84-343F7CCDCEF5}" srcOrd="2" destOrd="0" parTransId="{EB75624C-7BCE-499C-85B2-D048D6F78991}" sibTransId="{2343031C-EB0C-48F5-904A-B439A37FAC0A}"/>
    <dgm:cxn modelId="{3B09BAC6-D995-4D23-AB83-E280EB43DEDC}" type="presOf" srcId="{155D65B0-DADF-4DA3-9B84-343F7CCDCEF5}" destId="{B648B53B-7C1D-42EE-9775-0A07C71CCD98}" srcOrd="0" destOrd="2" presId="urn:microsoft.com/office/officeart/2005/8/layout/vList5"/>
    <dgm:cxn modelId="{31589879-9B01-4BFF-B385-1A115838F2D2}" srcId="{6A8A74D4-03D1-4937-B8C8-7B38C7EA0260}" destId="{95532E5F-C48F-416A-96F1-9DED2F4294A8}" srcOrd="1" destOrd="0" parTransId="{7CE61C4C-F2AB-4778-B0E2-229FBD83482B}" sibTransId="{484EC966-A4C2-40E5-89C8-60084B33D0F0}"/>
    <dgm:cxn modelId="{4699913B-42E8-4C8F-8CDB-095F5ACD8E6F}" srcId="{75F46C7D-8C5B-44B8-885B-72B553DFBDED}" destId="{9804C411-831F-4DA6-8B1B-9C583352CE3D}" srcOrd="0" destOrd="0" parTransId="{10941DF6-D521-4B7D-A157-C3578FDA13BB}" sibTransId="{5937179E-E6B7-4288-B225-70592C680919}"/>
    <dgm:cxn modelId="{369CCAA4-9D5F-464A-87CE-77B2EF21F0B8}" srcId="{C8FCE1D5-0013-443B-BA52-E4A60EA3FE6D}" destId="{4F09627D-7E88-4601-93C1-4E2BFE4319F2}" srcOrd="0" destOrd="0" parTransId="{3827320A-3550-4AEA-B735-11B701042E5A}" sibTransId="{91466907-124C-4D4C-A391-76F7F2EEFEE7}"/>
    <dgm:cxn modelId="{087D5143-0E76-4566-89BB-D017D64B0050}" type="presOf" srcId="{95532E5F-C48F-416A-96F1-9DED2F4294A8}" destId="{9A1F0921-B0AF-40BC-9415-C3C382387AD4}" srcOrd="0" destOrd="1" presId="urn:microsoft.com/office/officeart/2005/8/layout/vList5"/>
    <dgm:cxn modelId="{90BA612A-A387-431B-B888-816DDC8B08B4}" type="presOf" srcId="{6A8A74D4-03D1-4937-B8C8-7B38C7EA0260}" destId="{B26A34E9-DEA4-407D-9D6C-64B9AF6AEE61}" srcOrd="0" destOrd="0" presId="urn:microsoft.com/office/officeart/2005/8/layout/vList5"/>
    <dgm:cxn modelId="{9698480A-9BAD-4600-B5FA-1DA92D36A60C}" type="presParOf" srcId="{C8B29964-6444-42B7-95B2-6A5BCADA3A67}" destId="{AECE52BE-5516-4AC0-B433-E8A97E5A6959}" srcOrd="0" destOrd="0" presId="urn:microsoft.com/office/officeart/2005/8/layout/vList5"/>
    <dgm:cxn modelId="{22E6F2F0-98C8-4942-B0A3-C80D92EB0769}" type="presParOf" srcId="{AECE52BE-5516-4AC0-B433-E8A97E5A6959}" destId="{08C77654-8D82-4852-ACC6-B961A709AAE1}" srcOrd="0" destOrd="0" presId="urn:microsoft.com/office/officeart/2005/8/layout/vList5"/>
    <dgm:cxn modelId="{9BFF26F5-17D7-4651-835C-341B57FF3E08}" type="presParOf" srcId="{AECE52BE-5516-4AC0-B433-E8A97E5A6959}" destId="{18E925CD-DA96-4108-9F23-AE05A8DA6274}" srcOrd="1" destOrd="0" presId="urn:microsoft.com/office/officeart/2005/8/layout/vList5"/>
    <dgm:cxn modelId="{1D3F690A-E4A7-4562-BA4C-E3A646A1B75A}" type="presParOf" srcId="{C8B29964-6444-42B7-95B2-6A5BCADA3A67}" destId="{F58495DC-32AC-4539-8AED-DEBFFCCFE0E5}" srcOrd="1" destOrd="0" presId="urn:microsoft.com/office/officeart/2005/8/layout/vList5"/>
    <dgm:cxn modelId="{320000B2-DCE8-4897-894C-9EB4EAFA8596}" type="presParOf" srcId="{C8B29964-6444-42B7-95B2-6A5BCADA3A67}" destId="{D604D9B3-10EE-4962-B7BD-9986132895C7}" srcOrd="2" destOrd="0" presId="urn:microsoft.com/office/officeart/2005/8/layout/vList5"/>
    <dgm:cxn modelId="{289AF33B-05DA-4A1F-8A20-E0C83C52DE4C}" type="presParOf" srcId="{D604D9B3-10EE-4962-B7BD-9986132895C7}" destId="{7491B81D-B182-44CE-882F-F2010AEAC0EA}" srcOrd="0" destOrd="0" presId="urn:microsoft.com/office/officeart/2005/8/layout/vList5"/>
    <dgm:cxn modelId="{6518FDBD-897D-441D-BEEF-65755EB46D34}" type="presParOf" srcId="{D604D9B3-10EE-4962-B7BD-9986132895C7}" destId="{B648B53B-7C1D-42EE-9775-0A07C71CCD98}" srcOrd="1" destOrd="0" presId="urn:microsoft.com/office/officeart/2005/8/layout/vList5"/>
    <dgm:cxn modelId="{C996D908-9DCE-492D-9758-CE701CEB8A00}" type="presParOf" srcId="{C8B29964-6444-42B7-95B2-6A5BCADA3A67}" destId="{CC5E324B-DA9E-4CD8-BC82-0DC84413A471}" srcOrd="3" destOrd="0" presId="urn:microsoft.com/office/officeart/2005/8/layout/vList5"/>
    <dgm:cxn modelId="{99723F69-5892-4C86-B21C-CD7FFABBB7E3}" type="presParOf" srcId="{C8B29964-6444-42B7-95B2-6A5BCADA3A67}" destId="{4A27FA38-9C39-4F55-8F9E-F5842224BF78}" srcOrd="4" destOrd="0" presId="urn:microsoft.com/office/officeart/2005/8/layout/vList5"/>
    <dgm:cxn modelId="{596405C2-5EA0-4B44-8C17-88E649CD053A}" type="presParOf" srcId="{4A27FA38-9C39-4F55-8F9E-F5842224BF78}" destId="{B26A34E9-DEA4-407D-9D6C-64B9AF6AEE61}" srcOrd="0" destOrd="0" presId="urn:microsoft.com/office/officeart/2005/8/layout/vList5"/>
    <dgm:cxn modelId="{F16D9C31-7CC8-47B0-BF36-A8A4DD052A43}" type="presParOf" srcId="{4A27FA38-9C39-4F55-8F9E-F5842224BF78}" destId="{9A1F0921-B0AF-40BC-9415-C3C382387AD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397643-8125-4F1C-A372-ECF3E023D3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5F46C7D-8C5B-44B8-885B-72B553DFBDED}">
      <dgm:prSet phldrT="[Text]"/>
      <dgm:spPr/>
      <dgm:t>
        <a:bodyPr/>
        <a:lstStyle/>
        <a:p>
          <a:r>
            <a:rPr lang="en-US" dirty="0" smtClean="0"/>
            <a:t>Thank You!</a:t>
          </a:r>
          <a:endParaRPr lang="en-US" dirty="0"/>
        </a:p>
      </dgm:t>
    </dgm:pt>
    <dgm:pt modelId="{CDD8B25A-7C01-4D26-B85F-59F94B555813}" type="parTrans" cxnId="{A5C46D86-E622-4CD3-AD5D-56F2787D9492}">
      <dgm:prSet/>
      <dgm:spPr/>
      <dgm:t>
        <a:bodyPr/>
        <a:lstStyle/>
        <a:p>
          <a:endParaRPr lang="en-US"/>
        </a:p>
      </dgm:t>
    </dgm:pt>
    <dgm:pt modelId="{845FF6B3-6688-4FCD-971F-F6007A755750}" type="sibTrans" cxnId="{A5C46D86-E622-4CD3-AD5D-56F2787D9492}">
      <dgm:prSet/>
      <dgm:spPr/>
      <dgm:t>
        <a:bodyPr/>
        <a:lstStyle/>
        <a:p>
          <a:endParaRPr lang="en-US"/>
        </a:p>
      </dgm:t>
    </dgm:pt>
    <dgm:pt modelId="{C8B29964-6444-42B7-95B2-6A5BCADA3A67}" type="pres">
      <dgm:prSet presAssocID="{A2397643-8125-4F1C-A372-ECF3E023D390}" presName="Name0" presStyleCnt="0">
        <dgm:presLayoutVars>
          <dgm:dir/>
          <dgm:animLvl val="lvl"/>
          <dgm:resizeHandles val="exact"/>
        </dgm:presLayoutVars>
      </dgm:prSet>
      <dgm:spPr/>
      <dgm:t>
        <a:bodyPr/>
        <a:lstStyle/>
        <a:p>
          <a:endParaRPr lang="en-US"/>
        </a:p>
      </dgm:t>
    </dgm:pt>
    <dgm:pt modelId="{AECE52BE-5516-4AC0-B433-E8A97E5A6959}" type="pres">
      <dgm:prSet presAssocID="{75F46C7D-8C5B-44B8-885B-72B553DFBDED}" presName="linNode" presStyleCnt="0"/>
      <dgm:spPr/>
    </dgm:pt>
    <dgm:pt modelId="{08C77654-8D82-4852-ACC6-B961A709AAE1}" type="pres">
      <dgm:prSet presAssocID="{75F46C7D-8C5B-44B8-885B-72B553DFBDED}" presName="parentText" presStyleLbl="node1" presStyleIdx="0" presStyleCnt="1">
        <dgm:presLayoutVars>
          <dgm:chMax val="1"/>
          <dgm:bulletEnabled val="1"/>
        </dgm:presLayoutVars>
      </dgm:prSet>
      <dgm:spPr/>
      <dgm:t>
        <a:bodyPr/>
        <a:lstStyle/>
        <a:p>
          <a:endParaRPr lang="en-US"/>
        </a:p>
      </dgm:t>
    </dgm:pt>
  </dgm:ptLst>
  <dgm:cxnLst>
    <dgm:cxn modelId="{BB9C39C5-7E8E-4DB2-8EED-E63503F72CD3}" type="presOf" srcId="{A2397643-8125-4F1C-A372-ECF3E023D390}" destId="{C8B29964-6444-42B7-95B2-6A5BCADA3A67}" srcOrd="0" destOrd="0" presId="urn:microsoft.com/office/officeart/2005/8/layout/vList5"/>
    <dgm:cxn modelId="{A5C46D86-E622-4CD3-AD5D-56F2787D9492}" srcId="{A2397643-8125-4F1C-A372-ECF3E023D390}" destId="{75F46C7D-8C5B-44B8-885B-72B553DFBDED}" srcOrd="0" destOrd="0" parTransId="{CDD8B25A-7C01-4D26-B85F-59F94B555813}" sibTransId="{845FF6B3-6688-4FCD-971F-F6007A755750}"/>
    <dgm:cxn modelId="{6422FD07-B369-4137-B94C-47BD83951BA5}" type="presOf" srcId="{75F46C7D-8C5B-44B8-885B-72B553DFBDED}" destId="{08C77654-8D82-4852-ACC6-B961A709AAE1}" srcOrd="0" destOrd="0" presId="urn:microsoft.com/office/officeart/2005/8/layout/vList5"/>
    <dgm:cxn modelId="{FFC5C0E2-6BDD-4E1C-BA5B-0E64F0104128}" type="presParOf" srcId="{C8B29964-6444-42B7-95B2-6A5BCADA3A67}" destId="{AECE52BE-5516-4AC0-B433-E8A97E5A6959}" srcOrd="0" destOrd="0" presId="urn:microsoft.com/office/officeart/2005/8/layout/vList5"/>
    <dgm:cxn modelId="{3065FC40-0E60-413B-ABFB-191119407B91}" type="presParOf" srcId="{AECE52BE-5516-4AC0-B433-E8A97E5A6959}" destId="{08C77654-8D82-4852-ACC6-B961A709AAE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925CD-DA96-4108-9F23-AE05A8DA6274}">
      <dsp:nvSpPr>
        <dsp:cNvPr id="0" name=""/>
        <dsp:cNvSpPr/>
      </dsp:nvSpPr>
      <dsp:spPr>
        <a:xfrm rot="5400000">
          <a:off x="5451609" y="-2070126"/>
          <a:ext cx="1264904" cy="5726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What is the Point-in-Time Count?</a:t>
          </a:r>
          <a:endParaRPr lang="en-US" sz="1700" kern="1200" dirty="0"/>
        </a:p>
        <a:p>
          <a:pPr marL="171450" lvl="1" indent="-171450" algn="l" defTabSz="755650">
            <a:lnSpc>
              <a:spcPct val="90000"/>
            </a:lnSpc>
            <a:spcBef>
              <a:spcPct val="0"/>
            </a:spcBef>
            <a:spcAft>
              <a:spcPct val="15000"/>
            </a:spcAft>
            <a:buChar char="••"/>
          </a:pPr>
          <a:r>
            <a:rPr lang="en-US" sz="1700" kern="1200" dirty="0" smtClean="0"/>
            <a:t>Who participates in the Count?</a:t>
          </a:r>
          <a:endParaRPr lang="en-US" sz="1700" kern="1200" dirty="0"/>
        </a:p>
        <a:p>
          <a:pPr marL="171450" lvl="1" indent="-171450" algn="l" defTabSz="755650">
            <a:lnSpc>
              <a:spcPct val="90000"/>
            </a:lnSpc>
            <a:spcBef>
              <a:spcPct val="0"/>
            </a:spcBef>
            <a:spcAft>
              <a:spcPct val="15000"/>
            </a:spcAft>
            <a:buChar char="••"/>
          </a:pPr>
          <a:r>
            <a:rPr lang="en-US" sz="1700" kern="1200" dirty="0" smtClean="0"/>
            <a:t>Why do we perform a Count?</a:t>
          </a:r>
          <a:endParaRPr lang="en-US" sz="1700" kern="1200" dirty="0"/>
        </a:p>
        <a:p>
          <a:pPr marL="171450" lvl="1" indent="-171450" algn="l" defTabSz="755650">
            <a:lnSpc>
              <a:spcPct val="90000"/>
            </a:lnSpc>
            <a:spcBef>
              <a:spcPct val="0"/>
            </a:spcBef>
            <a:spcAft>
              <a:spcPct val="15000"/>
            </a:spcAft>
            <a:buChar char="••"/>
          </a:pPr>
          <a:r>
            <a:rPr lang="en-US" sz="1700" kern="1200" dirty="0" smtClean="0"/>
            <a:t>When is the Count?</a:t>
          </a:r>
          <a:endParaRPr lang="en-US" sz="1700" kern="1200" dirty="0"/>
        </a:p>
      </dsp:txBody>
      <dsp:txXfrm rot="-5400000">
        <a:off x="3220973" y="222258"/>
        <a:ext cx="5664428" cy="1141408"/>
      </dsp:txXfrm>
    </dsp:sp>
    <dsp:sp modelId="{08C77654-8D82-4852-ACC6-B961A709AAE1}">
      <dsp:nvSpPr>
        <dsp:cNvPr id="0" name=""/>
        <dsp:cNvSpPr/>
      </dsp:nvSpPr>
      <dsp:spPr>
        <a:xfrm>
          <a:off x="0" y="2395"/>
          <a:ext cx="3220974" cy="15811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n-US" sz="5200" kern="1200" dirty="0" smtClean="0"/>
            <a:t>History</a:t>
          </a:r>
          <a:endParaRPr lang="en-US" sz="5200" kern="1200" dirty="0"/>
        </a:p>
      </dsp:txBody>
      <dsp:txXfrm>
        <a:off x="77184" y="79579"/>
        <a:ext cx="3066606" cy="1426762"/>
      </dsp:txXfrm>
    </dsp:sp>
    <dsp:sp modelId="{B648B53B-7C1D-42EE-9775-0A07C71CCD98}">
      <dsp:nvSpPr>
        <dsp:cNvPr id="0" name=""/>
        <dsp:cNvSpPr/>
      </dsp:nvSpPr>
      <dsp:spPr>
        <a:xfrm rot="5400000">
          <a:off x="5451609" y="-409939"/>
          <a:ext cx="1264904" cy="5726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What are the goals of the Count?</a:t>
          </a:r>
          <a:endParaRPr lang="en-US" sz="1700" kern="1200" dirty="0"/>
        </a:p>
      </dsp:txBody>
      <dsp:txXfrm rot="-5400000">
        <a:off x="3220973" y="1882445"/>
        <a:ext cx="5664428" cy="1141408"/>
      </dsp:txXfrm>
    </dsp:sp>
    <dsp:sp modelId="{7491B81D-B182-44CE-882F-F2010AEAC0EA}">
      <dsp:nvSpPr>
        <dsp:cNvPr id="0" name=""/>
        <dsp:cNvSpPr/>
      </dsp:nvSpPr>
      <dsp:spPr>
        <a:xfrm>
          <a:off x="0" y="1662583"/>
          <a:ext cx="3220974" cy="15811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n-US" sz="5200" kern="1200" dirty="0" smtClean="0"/>
            <a:t>Goals</a:t>
          </a:r>
          <a:endParaRPr lang="en-US" sz="5200" kern="1200" dirty="0"/>
        </a:p>
      </dsp:txBody>
      <dsp:txXfrm>
        <a:off x="77184" y="1739767"/>
        <a:ext cx="3066606" cy="1426762"/>
      </dsp:txXfrm>
    </dsp:sp>
    <dsp:sp modelId="{9A1F0921-B0AF-40BC-9415-C3C382387AD4}">
      <dsp:nvSpPr>
        <dsp:cNvPr id="0" name=""/>
        <dsp:cNvSpPr/>
      </dsp:nvSpPr>
      <dsp:spPr>
        <a:xfrm rot="5400000">
          <a:off x="5451609" y="1250247"/>
          <a:ext cx="1264904" cy="5726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What does the collected data do for our county?</a:t>
          </a:r>
          <a:endParaRPr lang="en-US" sz="1700" kern="1200" dirty="0"/>
        </a:p>
      </dsp:txBody>
      <dsp:txXfrm rot="-5400000">
        <a:off x="3220973" y="3542631"/>
        <a:ext cx="5664428" cy="1141408"/>
      </dsp:txXfrm>
    </dsp:sp>
    <dsp:sp modelId="{B26A34E9-DEA4-407D-9D6C-64B9AF6AEE61}">
      <dsp:nvSpPr>
        <dsp:cNvPr id="0" name=""/>
        <dsp:cNvSpPr/>
      </dsp:nvSpPr>
      <dsp:spPr>
        <a:xfrm>
          <a:off x="0" y="3322770"/>
          <a:ext cx="3220974" cy="15811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n-US" sz="5200" kern="1200" dirty="0" smtClean="0"/>
            <a:t>Benefits</a:t>
          </a:r>
          <a:endParaRPr lang="en-US" sz="5200" kern="1200" dirty="0"/>
        </a:p>
      </dsp:txBody>
      <dsp:txXfrm>
        <a:off x="77184" y="3399954"/>
        <a:ext cx="3066606" cy="1426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925CD-DA96-4108-9F23-AE05A8DA6274}">
      <dsp:nvSpPr>
        <dsp:cNvPr id="0" name=""/>
        <dsp:cNvSpPr/>
      </dsp:nvSpPr>
      <dsp:spPr>
        <a:xfrm rot="5400000">
          <a:off x="5622938" y="-1884769"/>
          <a:ext cx="1953417" cy="621143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Emergency Shelters and Transitional Housing</a:t>
          </a:r>
          <a:endParaRPr lang="en-US" sz="1600" kern="1200" dirty="0"/>
        </a:p>
        <a:p>
          <a:pPr marL="171450" lvl="1" indent="-171450" algn="l" defTabSz="711200">
            <a:lnSpc>
              <a:spcPct val="90000"/>
            </a:lnSpc>
            <a:spcBef>
              <a:spcPct val="0"/>
            </a:spcBef>
            <a:spcAft>
              <a:spcPct val="15000"/>
            </a:spcAft>
            <a:buChar char="••"/>
          </a:pPr>
          <a:r>
            <a:rPr lang="en-US" sz="1600" kern="1200" dirty="0" smtClean="0"/>
            <a:t>Doubled-up – People Temporarily Staying with Friends or Family</a:t>
          </a:r>
          <a:endParaRPr lang="en-US" sz="1600" kern="1200" dirty="0"/>
        </a:p>
        <a:p>
          <a:pPr marL="171450" lvl="1" indent="-171450" algn="l" defTabSz="711200">
            <a:lnSpc>
              <a:spcPct val="90000"/>
            </a:lnSpc>
            <a:spcBef>
              <a:spcPct val="0"/>
            </a:spcBef>
            <a:spcAft>
              <a:spcPct val="15000"/>
            </a:spcAft>
            <a:buChar char="••"/>
          </a:pPr>
          <a:r>
            <a:rPr lang="en-US" sz="1600" kern="1200" dirty="0" smtClean="0"/>
            <a:t>People residing in institutions e.g. Hospital, Detox, and </a:t>
          </a:r>
          <a:r>
            <a:rPr lang="en-US" sz="1600" kern="1200" dirty="0" smtClean="0"/>
            <a:t>Jail (not included in official count)</a:t>
          </a:r>
          <a:endParaRPr lang="en-US" sz="1600" kern="1200" dirty="0"/>
        </a:p>
      </dsp:txBody>
      <dsp:txXfrm rot="-5400000">
        <a:off x="3493931" y="339596"/>
        <a:ext cx="6116074" cy="1762701"/>
      </dsp:txXfrm>
    </dsp:sp>
    <dsp:sp modelId="{08C77654-8D82-4852-ACC6-B961A709AAE1}">
      <dsp:nvSpPr>
        <dsp:cNvPr id="0" name=""/>
        <dsp:cNvSpPr/>
      </dsp:nvSpPr>
      <dsp:spPr>
        <a:xfrm>
          <a:off x="0" y="61"/>
          <a:ext cx="3493931" cy="24417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Sheltered</a:t>
          </a:r>
          <a:endParaRPr lang="en-US" sz="3900" kern="1200" dirty="0"/>
        </a:p>
      </dsp:txBody>
      <dsp:txXfrm>
        <a:off x="119197" y="119258"/>
        <a:ext cx="3255537" cy="2203377"/>
      </dsp:txXfrm>
    </dsp:sp>
    <dsp:sp modelId="{B648B53B-7C1D-42EE-9775-0A07C71CCD98}">
      <dsp:nvSpPr>
        <dsp:cNvPr id="0" name=""/>
        <dsp:cNvSpPr/>
      </dsp:nvSpPr>
      <dsp:spPr>
        <a:xfrm rot="5400000">
          <a:off x="5622938" y="679090"/>
          <a:ext cx="1953417" cy="621143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People staying out of doors, on the streets, in tents, etc.</a:t>
          </a:r>
          <a:endParaRPr lang="en-US" sz="1600" kern="1200" dirty="0"/>
        </a:p>
        <a:p>
          <a:pPr marL="171450" lvl="1" indent="-171450" algn="l" defTabSz="711200">
            <a:lnSpc>
              <a:spcPct val="90000"/>
            </a:lnSpc>
            <a:spcBef>
              <a:spcPct val="0"/>
            </a:spcBef>
            <a:spcAft>
              <a:spcPct val="15000"/>
            </a:spcAft>
            <a:buChar char="••"/>
          </a:pPr>
          <a:r>
            <a:rPr lang="en-US" sz="1600" kern="1200" dirty="0" smtClean="0"/>
            <a:t>People living in abandoned buildings</a:t>
          </a:r>
          <a:endParaRPr lang="en-US" sz="1600" kern="1200" dirty="0"/>
        </a:p>
        <a:p>
          <a:pPr marL="171450" lvl="1" indent="-171450" algn="l" defTabSz="711200">
            <a:lnSpc>
              <a:spcPct val="90000"/>
            </a:lnSpc>
            <a:spcBef>
              <a:spcPct val="0"/>
            </a:spcBef>
            <a:spcAft>
              <a:spcPct val="15000"/>
            </a:spcAft>
            <a:buChar char="••"/>
          </a:pPr>
          <a:r>
            <a:rPr lang="en-US" sz="1600" kern="1200" dirty="0" smtClean="0"/>
            <a:t>People living in vehicles</a:t>
          </a:r>
          <a:endParaRPr lang="en-US" sz="1600" kern="1200" dirty="0"/>
        </a:p>
        <a:p>
          <a:pPr marL="171450" lvl="1" indent="-171450" algn="l" defTabSz="711200">
            <a:lnSpc>
              <a:spcPct val="90000"/>
            </a:lnSpc>
            <a:spcBef>
              <a:spcPct val="0"/>
            </a:spcBef>
            <a:spcAft>
              <a:spcPct val="15000"/>
            </a:spcAft>
            <a:buChar char="••"/>
          </a:pPr>
          <a:r>
            <a:rPr lang="en-US" sz="1600" kern="1200" dirty="0" smtClean="0"/>
            <a:t>People living in RV’s and boats that may not be in working condition or lacking any of the following amenities (drinking water, restrooms, heat, ability to cook hot food, ability to bathe)</a:t>
          </a:r>
          <a:endParaRPr lang="en-US" sz="1600" kern="1200" dirty="0"/>
        </a:p>
      </dsp:txBody>
      <dsp:txXfrm rot="-5400000">
        <a:off x="3493931" y="2903455"/>
        <a:ext cx="6116074" cy="1762701"/>
      </dsp:txXfrm>
    </dsp:sp>
    <dsp:sp modelId="{7491B81D-B182-44CE-882F-F2010AEAC0EA}">
      <dsp:nvSpPr>
        <dsp:cNvPr id="0" name=""/>
        <dsp:cNvSpPr/>
      </dsp:nvSpPr>
      <dsp:spPr>
        <a:xfrm>
          <a:off x="0" y="2563921"/>
          <a:ext cx="3493931" cy="24417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Unsheltered</a:t>
          </a:r>
          <a:endParaRPr lang="en-US" sz="3900" kern="1200" dirty="0"/>
        </a:p>
      </dsp:txBody>
      <dsp:txXfrm>
        <a:off x="119197" y="2683118"/>
        <a:ext cx="3255537" cy="22033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925CD-DA96-4108-9F23-AE05A8DA6274}">
      <dsp:nvSpPr>
        <dsp:cNvPr id="0" name=""/>
        <dsp:cNvSpPr/>
      </dsp:nvSpPr>
      <dsp:spPr>
        <a:xfrm rot="5400000">
          <a:off x="5543202" y="-2184964"/>
          <a:ext cx="1081719" cy="5726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Thank the person for their time and help.</a:t>
          </a:r>
          <a:endParaRPr lang="en-US" sz="1500" kern="1200" dirty="0"/>
        </a:p>
      </dsp:txBody>
      <dsp:txXfrm rot="-5400000">
        <a:off x="3220974" y="190069"/>
        <a:ext cx="5673371" cy="976109"/>
      </dsp:txXfrm>
    </dsp:sp>
    <dsp:sp modelId="{08C77654-8D82-4852-ACC6-B961A709AAE1}">
      <dsp:nvSpPr>
        <dsp:cNvPr id="0" name=""/>
        <dsp:cNvSpPr/>
      </dsp:nvSpPr>
      <dsp:spPr>
        <a:xfrm>
          <a:off x="0" y="2048"/>
          <a:ext cx="3220974" cy="13521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Thank You!</a:t>
          </a:r>
          <a:endParaRPr lang="en-US" sz="3800" kern="1200" dirty="0"/>
        </a:p>
      </dsp:txBody>
      <dsp:txXfrm>
        <a:off x="66006" y="68054"/>
        <a:ext cx="3088962" cy="1220137"/>
      </dsp:txXfrm>
    </dsp:sp>
    <dsp:sp modelId="{B648B53B-7C1D-42EE-9775-0A07C71CCD98}">
      <dsp:nvSpPr>
        <dsp:cNvPr id="0" name=""/>
        <dsp:cNvSpPr/>
      </dsp:nvSpPr>
      <dsp:spPr>
        <a:xfrm rot="5400000">
          <a:off x="5543202" y="-765207"/>
          <a:ext cx="1081719" cy="5726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Offer the individual or family handouts</a:t>
          </a:r>
          <a:endParaRPr lang="en-US" sz="1500" kern="1200" dirty="0"/>
        </a:p>
        <a:p>
          <a:pPr marL="114300" lvl="1" indent="-114300" algn="l" defTabSz="666750">
            <a:lnSpc>
              <a:spcPct val="90000"/>
            </a:lnSpc>
            <a:spcBef>
              <a:spcPct val="0"/>
            </a:spcBef>
            <a:spcAft>
              <a:spcPct val="15000"/>
            </a:spcAft>
            <a:buChar char="••"/>
          </a:pPr>
          <a:r>
            <a:rPr lang="en-US" sz="1500" kern="1200" dirty="0" smtClean="0"/>
            <a:t>Sally’s Guide</a:t>
          </a:r>
          <a:endParaRPr lang="en-US" sz="1500" kern="1200" dirty="0"/>
        </a:p>
        <a:p>
          <a:pPr marL="114300" lvl="1" indent="-114300" algn="l" defTabSz="666750">
            <a:lnSpc>
              <a:spcPct val="90000"/>
            </a:lnSpc>
            <a:spcBef>
              <a:spcPct val="0"/>
            </a:spcBef>
            <a:spcAft>
              <a:spcPct val="15000"/>
            </a:spcAft>
            <a:buChar char="••"/>
          </a:pPr>
          <a:r>
            <a:rPr lang="en-US" sz="1500" kern="1200" dirty="0" smtClean="0"/>
            <a:t>Veteran’s Resource Guide (if appropriate)</a:t>
          </a:r>
          <a:endParaRPr lang="en-US" sz="1500" kern="1200" dirty="0"/>
        </a:p>
      </dsp:txBody>
      <dsp:txXfrm rot="-5400000">
        <a:off x="3220974" y="1609826"/>
        <a:ext cx="5673371" cy="976109"/>
      </dsp:txXfrm>
    </dsp:sp>
    <dsp:sp modelId="{7491B81D-B182-44CE-882F-F2010AEAC0EA}">
      <dsp:nvSpPr>
        <dsp:cNvPr id="0" name=""/>
        <dsp:cNvSpPr/>
      </dsp:nvSpPr>
      <dsp:spPr>
        <a:xfrm>
          <a:off x="0" y="1421806"/>
          <a:ext cx="3220974" cy="13521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Handouts</a:t>
          </a:r>
          <a:endParaRPr lang="en-US" sz="3800" kern="1200" dirty="0"/>
        </a:p>
      </dsp:txBody>
      <dsp:txXfrm>
        <a:off x="66006" y="1487812"/>
        <a:ext cx="3088962" cy="1220137"/>
      </dsp:txXfrm>
    </dsp:sp>
    <dsp:sp modelId="{9A1F0921-B0AF-40BC-9415-C3C382387AD4}">
      <dsp:nvSpPr>
        <dsp:cNvPr id="0" name=""/>
        <dsp:cNvSpPr/>
      </dsp:nvSpPr>
      <dsp:spPr>
        <a:xfrm rot="5400000">
          <a:off x="5543202" y="654550"/>
          <a:ext cx="1081719" cy="5726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At the completion of surveying hand in your completed forms to your team leader</a:t>
          </a:r>
          <a:endParaRPr lang="en-US" sz="1500" kern="1200" dirty="0"/>
        </a:p>
        <a:p>
          <a:pPr marL="114300" lvl="1" indent="-114300" algn="l" defTabSz="666750">
            <a:lnSpc>
              <a:spcPct val="90000"/>
            </a:lnSpc>
            <a:spcBef>
              <a:spcPct val="0"/>
            </a:spcBef>
            <a:spcAft>
              <a:spcPct val="15000"/>
            </a:spcAft>
            <a:buChar char="••"/>
          </a:pPr>
          <a:r>
            <a:rPr lang="en-US" sz="1500" kern="1200" dirty="0" smtClean="0"/>
            <a:t>OR return to the Housing and Homelessness Program ASAP</a:t>
          </a:r>
          <a:endParaRPr lang="en-US" sz="1500" kern="1200" dirty="0"/>
        </a:p>
      </dsp:txBody>
      <dsp:txXfrm rot="-5400000">
        <a:off x="3220974" y="3029584"/>
        <a:ext cx="5673371" cy="976109"/>
      </dsp:txXfrm>
    </dsp:sp>
    <dsp:sp modelId="{B26A34E9-DEA4-407D-9D6C-64B9AF6AEE61}">
      <dsp:nvSpPr>
        <dsp:cNvPr id="0" name=""/>
        <dsp:cNvSpPr/>
      </dsp:nvSpPr>
      <dsp:spPr>
        <a:xfrm>
          <a:off x="0" y="2841563"/>
          <a:ext cx="3220974" cy="13521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Return Forms</a:t>
          </a:r>
          <a:endParaRPr lang="en-US" sz="3800" kern="1200" dirty="0"/>
        </a:p>
      </dsp:txBody>
      <dsp:txXfrm>
        <a:off x="66006" y="2907569"/>
        <a:ext cx="3088962" cy="1220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301" cy="351476"/>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5265999" y="1"/>
            <a:ext cx="4028301" cy="351476"/>
          </a:xfrm>
          <a:prstGeom prst="rect">
            <a:avLst/>
          </a:prstGeom>
        </p:spPr>
        <p:txBody>
          <a:bodyPr vert="horz" lIns="91294" tIns="45647" rIns="91294" bIns="45647" rtlCol="0"/>
          <a:lstStyle>
            <a:lvl1pPr algn="r">
              <a:defRPr sz="1200"/>
            </a:lvl1pPr>
          </a:lstStyle>
          <a:p>
            <a:fld id="{E574AC39-44E6-425E-AF49-CF7D189F346F}" type="datetimeFigureOut">
              <a:rPr lang="en-US" smtClean="0"/>
              <a:t>1/15/2018</a:t>
            </a:fld>
            <a:endParaRPr lang="en-US"/>
          </a:p>
        </p:txBody>
      </p:sp>
      <p:sp>
        <p:nvSpPr>
          <p:cNvPr id="4" name="Footer Placeholder 3"/>
          <p:cNvSpPr>
            <a:spLocks noGrp="1"/>
          </p:cNvSpPr>
          <p:nvPr>
            <p:ph type="ftr" sz="quarter" idx="2"/>
          </p:nvPr>
        </p:nvSpPr>
        <p:spPr>
          <a:xfrm>
            <a:off x="1" y="6658924"/>
            <a:ext cx="4028301" cy="351476"/>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5265999" y="6658924"/>
            <a:ext cx="4028301" cy="351476"/>
          </a:xfrm>
          <a:prstGeom prst="rect">
            <a:avLst/>
          </a:prstGeom>
        </p:spPr>
        <p:txBody>
          <a:bodyPr vert="horz" lIns="91294" tIns="45647" rIns="91294" bIns="45647"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8"/>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5265810" y="0"/>
            <a:ext cx="4028440" cy="351738"/>
          </a:xfrm>
          <a:prstGeom prst="rect">
            <a:avLst/>
          </a:prstGeom>
        </p:spPr>
        <p:txBody>
          <a:bodyPr vert="horz" lIns="93175" tIns="46587" rIns="93175" bIns="46587" rtlCol="0"/>
          <a:lstStyle>
            <a:lvl1pPr algn="r">
              <a:defRPr sz="1200"/>
            </a:lvl1pPr>
          </a:lstStyle>
          <a:p>
            <a:fld id="{DF2775BC-6312-42C7-B7C5-EA6783C2D9CA}" type="datetimeFigureOut">
              <a:rPr lang="en-US" smtClean="0"/>
              <a:t>1/15/2018</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7"/>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1737"/>
          </a:xfrm>
          <a:prstGeom prst="rect">
            <a:avLst/>
          </a:prstGeom>
        </p:spPr>
        <p:txBody>
          <a:bodyPr vert="horz" lIns="93175" tIns="46587" rIns="93175" bIns="46587"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0FF0622-75E4-48B8-A617-5428CA5926CE}" type="datetimeFigureOut">
              <a:rPr lang="en-US" smtClean="0"/>
              <a:t>1/15/2018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FF0622-75E4-48B8-A617-5428CA5926CE}" type="datetimeFigureOut">
              <a:rPr lang="en-US" smtClean="0"/>
              <a:t>1/15/2018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F0622-75E4-48B8-A617-5428CA5926CE}"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FF0622-75E4-48B8-A617-5428CA5926CE}"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0FF0622-75E4-48B8-A617-5428CA5926CE}" type="datetimeFigureOut">
              <a:rPr lang="en-US" smtClean="0"/>
              <a:t>1/15/2018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FF0622-75E4-48B8-A617-5428CA5926CE}" type="datetimeFigureOut">
              <a:rPr lang="en-US" smtClean="0"/>
              <a:t>1/15/2018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hyperlink" Target="mailto:cderenbu@co.Kitsap.wa.u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2820288"/>
            <a:ext cx="12192000" cy="2540000"/>
          </a:xfrm>
          <a:prstGeom prst="rect">
            <a:avLst/>
          </a:prstGeom>
          <a:noFill/>
        </p:spPr>
      </p:pic>
      <p:sp>
        <p:nvSpPr>
          <p:cNvPr id="2" name="Title 1"/>
          <p:cNvSpPr>
            <a:spLocks noGrp="1"/>
          </p:cNvSpPr>
          <p:nvPr>
            <p:ph type="ctrTitle"/>
          </p:nvPr>
        </p:nvSpPr>
        <p:spPr/>
        <p:txBody>
          <a:bodyPr/>
          <a:lstStyle/>
          <a:p>
            <a:r>
              <a:rPr lang="en-US" sz="6000" dirty="0" smtClean="0">
                <a:solidFill>
                  <a:schemeClr val="tx1"/>
                </a:solidFill>
              </a:rPr>
              <a:t>Kitsap County Annual Point-in-Time Count</a:t>
            </a:r>
            <a:endParaRPr lang="en-US" sz="6000" dirty="0">
              <a:solidFill>
                <a:schemeClr val="tx1"/>
              </a:solidFill>
            </a:endParaRPr>
          </a:p>
        </p:txBody>
      </p:sp>
      <p:sp>
        <p:nvSpPr>
          <p:cNvPr id="3" name="Subtitle 2"/>
          <p:cNvSpPr>
            <a:spLocks noGrp="1"/>
          </p:cNvSpPr>
          <p:nvPr>
            <p:ph type="subTitle" idx="1"/>
          </p:nvPr>
        </p:nvSpPr>
        <p:spPr/>
        <p:txBody>
          <a:bodyPr/>
          <a:lstStyle/>
          <a:p>
            <a:r>
              <a:rPr lang="en-US" dirty="0" smtClean="0"/>
              <a:t>2018| January 25th</a:t>
            </a:r>
            <a:endParaRPr lang="en-US" dirty="0"/>
          </a:p>
        </p:txBody>
      </p:sp>
    </p:spTree>
    <p:extLst>
      <p:ext uri="{BB962C8B-B14F-4D97-AF65-F5344CB8AC3E}">
        <p14:creationId xmlns:p14="http://schemas.microsoft.com/office/powerpoint/2010/main" val="400544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602072"/>
            <a:ext cx="6096000" cy="4057650"/>
          </a:xfrm>
          <a:prstGeom prst="rect">
            <a:avLst/>
          </a:prstGeom>
        </p:spPr>
      </p:pic>
      <p:sp>
        <p:nvSpPr>
          <p:cNvPr id="2" name="Title 1"/>
          <p:cNvSpPr>
            <a:spLocks noGrp="1"/>
          </p:cNvSpPr>
          <p:nvPr>
            <p:ph type="title"/>
          </p:nvPr>
        </p:nvSpPr>
        <p:spPr/>
        <p:txBody>
          <a:bodyPr/>
          <a:lstStyle/>
          <a:p>
            <a:r>
              <a:rPr lang="en-US" dirty="0" smtClean="0"/>
              <a:t>Who is Counted?</a:t>
            </a:r>
            <a:endParaRPr lang="en-US" dirty="0"/>
          </a:p>
        </p:txBody>
      </p:sp>
      <p:sp>
        <p:nvSpPr>
          <p:cNvPr id="3" name="Content Placeholder 2"/>
          <p:cNvSpPr>
            <a:spLocks noGrp="1"/>
          </p:cNvSpPr>
          <p:nvPr>
            <p:ph sz="half" idx="1"/>
          </p:nvPr>
        </p:nvSpPr>
        <p:spPr>
          <a:xfrm>
            <a:off x="952133" y="1313340"/>
            <a:ext cx="7547098" cy="1936994"/>
          </a:xfrm>
        </p:spPr>
        <p:txBody>
          <a:bodyPr>
            <a:noAutofit/>
          </a:bodyPr>
          <a:lstStyle/>
          <a:p>
            <a:r>
              <a:rPr lang="en-US" sz="2400" dirty="0"/>
              <a:t>The count does not require rigorous screening to determine if a person is homeless.  Persons who self-identify as homeless should be counted.</a:t>
            </a:r>
          </a:p>
        </p:txBody>
      </p:sp>
      <p:sp>
        <p:nvSpPr>
          <p:cNvPr id="4" name="Title 1"/>
          <p:cNvSpPr txBox="1">
            <a:spLocks/>
          </p:cNvSpPr>
          <p:nvPr/>
        </p:nvSpPr>
        <p:spPr>
          <a:xfrm>
            <a:off x="646111" y="3806764"/>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Who is Not Counted?</a:t>
            </a:r>
            <a:endParaRPr lang="en-US" dirty="0"/>
          </a:p>
        </p:txBody>
      </p:sp>
      <p:sp>
        <p:nvSpPr>
          <p:cNvPr id="5" name="Content Placeholder 2"/>
          <p:cNvSpPr>
            <a:spLocks noGrp="1"/>
          </p:cNvSpPr>
          <p:nvPr>
            <p:ph sz="half" idx="1"/>
          </p:nvPr>
        </p:nvSpPr>
        <p:spPr>
          <a:xfrm>
            <a:off x="858349" y="4630897"/>
            <a:ext cx="7547098" cy="1936994"/>
          </a:xfrm>
        </p:spPr>
        <p:txBody>
          <a:bodyPr>
            <a:noAutofit/>
          </a:bodyPr>
          <a:lstStyle/>
          <a:p>
            <a:r>
              <a:rPr lang="en-US" sz="2400" dirty="0"/>
              <a:t>Individuals or families that rent or own their own home, </a:t>
            </a:r>
            <a:r>
              <a:rPr lang="en-US" sz="2400" dirty="0" smtClean="0"/>
              <a:t>are paying </a:t>
            </a:r>
            <a:r>
              <a:rPr lang="en-US" sz="2400" dirty="0"/>
              <a:t>for their own motel stay, or are living in a functioning </a:t>
            </a:r>
            <a:r>
              <a:rPr lang="en-US" sz="2400" dirty="0" smtClean="0"/>
              <a:t>RV or boat </a:t>
            </a:r>
            <a:r>
              <a:rPr lang="en-US" sz="2400" dirty="0"/>
              <a:t>with facilities.</a:t>
            </a:r>
          </a:p>
        </p:txBody>
      </p:sp>
    </p:spTree>
    <p:extLst>
      <p:ext uri="{BB962C8B-B14F-4D97-AF65-F5344CB8AC3E}">
        <p14:creationId xmlns:p14="http://schemas.microsoft.com/office/powerpoint/2010/main" val="1094286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Content Placeholder 2"/>
          <p:cNvSpPr>
            <a:spLocks noGrp="1"/>
          </p:cNvSpPr>
          <p:nvPr>
            <p:ph sz="half" idx="1"/>
          </p:nvPr>
        </p:nvSpPr>
        <p:spPr>
          <a:xfrm>
            <a:off x="811456" y="1333745"/>
            <a:ext cx="9598636" cy="4195763"/>
          </a:xfrm>
        </p:spPr>
        <p:txBody>
          <a:bodyPr>
            <a:noAutofit/>
          </a:bodyPr>
          <a:lstStyle/>
          <a:p>
            <a:r>
              <a:rPr lang="en-US" sz="2400" dirty="0" smtClean="0"/>
              <a:t>You </a:t>
            </a:r>
            <a:r>
              <a:rPr lang="en-US" sz="2400" dirty="0"/>
              <a:t>may be a bit </a:t>
            </a:r>
            <a:r>
              <a:rPr lang="en-US" sz="2400" dirty="0" smtClean="0"/>
              <a:t>apprehensive if you are </a:t>
            </a:r>
            <a:r>
              <a:rPr lang="en-US" sz="2400" dirty="0"/>
              <a:t>going into places where people are living, and not sure how they will respond</a:t>
            </a:r>
            <a:r>
              <a:rPr lang="en-US" sz="2400" dirty="0" smtClean="0"/>
              <a:t>.</a:t>
            </a:r>
          </a:p>
          <a:p>
            <a:r>
              <a:rPr lang="en-US" sz="2400" dirty="0" smtClean="0"/>
              <a:t>Many </a:t>
            </a:r>
            <a:r>
              <a:rPr lang="en-US" sz="2400" dirty="0"/>
              <a:t>people are willing to share their story and want to be heard.  A few individuals may not be willing to speak with you, and we need to be respectful.  </a:t>
            </a:r>
            <a:endParaRPr lang="en-US" sz="2400" dirty="0" smtClean="0"/>
          </a:p>
          <a:p>
            <a:r>
              <a:rPr lang="en-US" sz="2400" dirty="0" smtClean="0"/>
              <a:t>If </a:t>
            </a:r>
            <a:r>
              <a:rPr lang="en-US" sz="2400" dirty="0"/>
              <a:t>you approach people with respect and dignity they will usually respond positively and want to help.  </a:t>
            </a:r>
            <a:endParaRPr lang="en-US"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954" y="2734275"/>
            <a:ext cx="5518355" cy="5518355"/>
          </a:xfrm>
          <a:prstGeom prst="rect">
            <a:avLst/>
          </a:prstGeom>
        </p:spPr>
      </p:pic>
    </p:spTree>
    <p:extLst>
      <p:ext uri="{BB962C8B-B14F-4D97-AF65-F5344CB8AC3E}">
        <p14:creationId xmlns:p14="http://schemas.microsoft.com/office/powerpoint/2010/main" val="3164414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Content Placeholder 2"/>
          <p:cNvSpPr>
            <a:spLocks noGrp="1"/>
          </p:cNvSpPr>
          <p:nvPr>
            <p:ph sz="half" idx="1"/>
          </p:nvPr>
        </p:nvSpPr>
        <p:spPr>
          <a:xfrm>
            <a:off x="811456" y="1333745"/>
            <a:ext cx="9598636" cy="4195763"/>
          </a:xfrm>
        </p:spPr>
        <p:txBody>
          <a:bodyPr>
            <a:noAutofit/>
          </a:bodyPr>
          <a:lstStyle/>
          <a:p>
            <a:r>
              <a:rPr lang="en-US" sz="2400" dirty="0"/>
              <a:t>Follow their cues, if they willingly offer to provide all the information you ask take it, if they are only able or willing to provide a little bit, accept what information you can, if they are unwilling to share, there are a few pieces of information we can still collect. </a:t>
            </a:r>
            <a:endParaRPr lang="en-US" sz="2400" dirty="0" smtClean="0"/>
          </a:p>
          <a:p>
            <a:r>
              <a:rPr lang="en-US" sz="2400" dirty="0" smtClean="0"/>
              <a:t>What is shared with you is their story </a:t>
            </a:r>
            <a:r>
              <a:rPr lang="en-US" sz="2400" dirty="0"/>
              <a:t>of what they need and how long they have been experiencing homelessness.  Be prepared to hear </a:t>
            </a:r>
            <a:r>
              <a:rPr lang="en-US" sz="2400" dirty="0" smtClean="0"/>
              <a:t>some heartbreaking accounts, stories </a:t>
            </a:r>
            <a:r>
              <a:rPr lang="en-US" sz="2400" dirty="0"/>
              <a:t>of hope, and stories of </a:t>
            </a:r>
            <a:r>
              <a:rPr lang="en-US" sz="2400" dirty="0" smtClean="0"/>
              <a:t>people</a:t>
            </a:r>
            <a:br>
              <a:rPr lang="en-US" sz="2400" dirty="0" smtClean="0"/>
            </a:br>
            <a:r>
              <a:rPr lang="en-US" sz="2400" dirty="0" smtClean="0"/>
              <a:t>who </a:t>
            </a:r>
            <a:r>
              <a:rPr lang="en-US" sz="2400" dirty="0"/>
              <a:t>are comfortable living </a:t>
            </a:r>
            <a:r>
              <a:rPr lang="en-US" sz="2400" dirty="0" smtClean="0"/>
              <a:t/>
            </a:r>
            <a:br>
              <a:rPr lang="en-US" sz="2400" dirty="0" smtClean="0"/>
            </a:br>
            <a:r>
              <a:rPr lang="en-US" sz="2400" dirty="0" smtClean="0"/>
              <a:t>outdoors</a:t>
            </a:r>
            <a:r>
              <a:rPr lang="en-US" sz="2400"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7058" y="3675338"/>
            <a:ext cx="5043948" cy="3897238"/>
          </a:xfrm>
          <a:prstGeom prst="rect">
            <a:avLst/>
          </a:prstGeom>
        </p:spPr>
      </p:pic>
    </p:spTree>
    <p:extLst>
      <p:ext uri="{BB962C8B-B14F-4D97-AF65-F5344CB8AC3E}">
        <p14:creationId xmlns:p14="http://schemas.microsoft.com/office/powerpoint/2010/main" val="1989076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Information</a:t>
            </a:r>
            <a:endParaRPr lang="en-US" dirty="0"/>
          </a:p>
        </p:txBody>
      </p:sp>
      <p:sp>
        <p:nvSpPr>
          <p:cNvPr id="3" name="Content Placeholder 2"/>
          <p:cNvSpPr>
            <a:spLocks noGrp="1"/>
          </p:cNvSpPr>
          <p:nvPr>
            <p:ph sz="half" idx="1"/>
          </p:nvPr>
        </p:nvSpPr>
        <p:spPr>
          <a:xfrm>
            <a:off x="811456" y="1333745"/>
            <a:ext cx="9598636" cy="4801584"/>
          </a:xfrm>
        </p:spPr>
        <p:txBody>
          <a:bodyPr>
            <a:noAutofit/>
          </a:bodyPr>
          <a:lstStyle/>
          <a:p>
            <a:r>
              <a:rPr lang="en-US" sz="2800" dirty="0" smtClean="0"/>
              <a:t>Approach every person with courtesy and respect.  Look them in the eyes.  Ask for their help</a:t>
            </a:r>
          </a:p>
          <a:p>
            <a:r>
              <a:rPr lang="en-US" sz="2800" dirty="0" smtClean="0"/>
              <a:t>Safety is the most important.  Stay with your team.  If you feel unsafe in a situation STOP and get to safety as quickly as possible.</a:t>
            </a:r>
          </a:p>
          <a:p>
            <a:r>
              <a:rPr lang="en-US" sz="2800" dirty="0" smtClean="0"/>
              <a:t>Do not hand people the surveys to </a:t>
            </a:r>
            <a:br>
              <a:rPr lang="en-US" sz="2800" dirty="0" smtClean="0"/>
            </a:br>
            <a:r>
              <a:rPr lang="en-US" sz="2800" dirty="0" smtClean="0"/>
              <a:t>fill out.  Volunteers should ask </a:t>
            </a:r>
            <a:br>
              <a:rPr lang="en-US" sz="2800" dirty="0" smtClean="0"/>
            </a:br>
            <a:r>
              <a:rPr lang="en-US" sz="2800" dirty="0" smtClean="0"/>
              <a:t>questions and fill in each survey.  </a:t>
            </a:r>
            <a:br>
              <a:rPr lang="en-US" sz="2800" dirty="0" smtClean="0"/>
            </a:br>
            <a:r>
              <a:rPr lang="en-US" sz="2800" dirty="0" smtClean="0"/>
              <a:t>This </a:t>
            </a:r>
            <a:r>
              <a:rPr lang="en-US" sz="2800" dirty="0" smtClean="0"/>
              <a:t>helps </a:t>
            </a:r>
            <a:r>
              <a:rPr lang="en-US" sz="2800" dirty="0" smtClean="0"/>
              <a:t>us to collect accurate and </a:t>
            </a:r>
            <a:br>
              <a:rPr lang="en-US" sz="2800" dirty="0" smtClean="0"/>
            </a:br>
            <a:r>
              <a:rPr lang="en-US" sz="2800" dirty="0" smtClean="0"/>
              <a:t>consistent information.</a:t>
            </a:r>
          </a:p>
        </p:txBody>
      </p:sp>
      <p:pic>
        <p:nvPicPr>
          <p:cNvPr id="4" name="Picture 3"/>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663262" y="3849329"/>
            <a:ext cx="4011561" cy="3008671"/>
          </a:xfrm>
          <a:prstGeom prst="rect">
            <a:avLst/>
          </a:prstGeom>
        </p:spPr>
      </p:pic>
    </p:spTree>
    <p:extLst>
      <p:ext uri="{BB962C8B-B14F-4D97-AF65-F5344CB8AC3E}">
        <p14:creationId xmlns:p14="http://schemas.microsoft.com/office/powerpoint/2010/main" val="614585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Information</a:t>
            </a:r>
            <a:endParaRPr lang="en-US" dirty="0"/>
          </a:p>
        </p:txBody>
      </p:sp>
      <p:sp>
        <p:nvSpPr>
          <p:cNvPr id="3" name="Content Placeholder 2"/>
          <p:cNvSpPr>
            <a:spLocks noGrp="1"/>
          </p:cNvSpPr>
          <p:nvPr>
            <p:ph sz="half" idx="1"/>
          </p:nvPr>
        </p:nvSpPr>
        <p:spPr>
          <a:xfrm>
            <a:off x="811456" y="1333745"/>
            <a:ext cx="9598636" cy="4801584"/>
          </a:xfrm>
        </p:spPr>
        <p:txBody>
          <a:bodyPr>
            <a:noAutofit/>
          </a:bodyPr>
          <a:lstStyle/>
          <a:p>
            <a:r>
              <a:rPr lang="en-US" sz="2800" dirty="0" smtClean="0"/>
              <a:t>Gather as much information as possible.</a:t>
            </a:r>
          </a:p>
          <a:p>
            <a:pPr lvl="1"/>
            <a:r>
              <a:rPr lang="en-US" sz="2600" dirty="0" smtClean="0"/>
              <a:t>If someone refuses to answer questions for the survey, please thank the person, step away, and fill in a survey with at least the following:</a:t>
            </a:r>
          </a:p>
          <a:p>
            <a:pPr lvl="2"/>
            <a:r>
              <a:rPr lang="en-US" sz="2400" u="sng" dirty="0" smtClean="0"/>
              <a:t>Location</a:t>
            </a:r>
          </a:p>
          <a:p>
            <a:pPr lvl="2"/>
            <a:r>
              <a:rPr lang="en-US" sz="2400" u="sng" dirty="0" smtClean="0"/>
              <a:t>Gender</a:t>
            </a:r>
          </a:p>
          <a:p>
            <a:pPr lvl="2"/>
            <a:r>
              <a:rPr lang="en-US" sz="2400" u="sng" dirty="0" smtClean="0"/>
              <a:t>Estimated age or year of birth</a:t>
            </a:r>
          </a:p>
          <a:p>
            <a:r>
              <a:rPr lang="en-US" sz="2800" dirty="0" smtClean="0"/>
              <a:t>Make every effort to collect </a:t>
            </a:r>
            <a:r>
              <a:rPr lang="en-US" sz="2800" u="sng" dirty="0" smtClean="0"/>
              <a:t>names</a:t>
            </a:r>
            <a:r>
              <a:rPr lang="en-US" sz="2800" dirty="0" smtClean="0"/>
              <a:t> and </a:t>
            </a:r>
            <a:r>
              <a:rPr lang="en-US" sz="2800" u="sng" dirty="0" smtClean="0"/>
              <a:t>birthdays</a:t>
            </a:r>
            <a:r>
              <a:rPr lang="en-US" sz="2800" dirty="0" smtClean="0"/>
              <a:t>.  These help us to ensure that we can un-duplicate surveys if someone takes it more than once.</a:t>
            </a:r>
          </a:p>
        </p:txBody>
      </p:sp>
    </p:spTree>
    <p:extLst>
      <p:ext uri="{BB962C8B-B14F-4D97-AF65-F5344CB8AC3E}">
        <p14:creationId xmlns:p14="http://schemas.microsoft.com/office/powerpoint/2010/main" val="3360696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Information</a:t>
            </a:r>
            <a:endParaRPr lang="en-US" dirty="0"/>
          </a:p>
        </p:txBody>
      </p:sp>
      <p:sp>
        <p:nvSpPr>
          <p:cNvPr id="3" name="Content Placeholder 2"/>
          <p:cNvSpPr>
            <a:spLocks noGrp="1"/>
          </p:cNvSpPr>
          <p:nvPr>
            <p:ph sz="half" idx="1"/>
          </p:nvPr>
        </p:nvSpPr>
        <p:spPr>
          <a:xfrm>
            <a:off x="811456" y="1613964"/>
            <a:ext cx="9598636" cy="4801584"/>
          </a:xfrm>
        </p:spPr>
        <p:txBody>
          <a:bodyPr>
            <a:noAutofit/>
          </a:bodyPr>
          <a:lstStyle/>
          <a:p>
            <a:r>
              <a:rPr lang="en-US" sz="2800" dirty="0" smtClean="0"/>
              <a:t>On the back side of the form sections F &amp; G (Circumstances that Causes Homelessness and Household Income/Benefits) ask the circumstance options aloud and record the person’s responses.</a:t>
            </a:r>
          </a:p>
          <a:p>
            <a:endParaRPr lang="en-US" sz="2800" dirty="0"/>
          </a:p>
          <a:p>
            <a:r>
              <a:rPr lang="en-US" sz="2800" dirty="0" smtClean="0"/>
              <a:t>There is a second page of questions specific to Kitsap County.  Fill out the questions for the head of household.  Attach these forms together if they are not already attached.</a:t>
            </a:r>
            <a:endParaRPr lang="en-US" sz="2600" dirty="0" smtClean="0"/>
          </a:p>
        </p:txBody>
      </p:sp>
    </p:spTree>
    <p:extLst>
      <p:ext uri="{BB962C8B-B14F-4D97-AF65-F5344CB8AC3E}">
        <p14:creationId xmlns:p14="http://schemas.microsoft.com/office/powerpoint/2010/main" val="1836361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for Consent</a:t>
            </a:r>
            <a:endParaRPr lang="en-US" dirty="0"/>
          </a:p>
        </p:txBody>
      </p:sp>
      <p:sp>
        <p:nvSpPr>
          <p:cNvPr id="3" name="Content Placeholder 2"/>
          <p:cNvSpPr>
            <a:spLocks noGrp="1"/>
          </p:cNvSpPr>
          <p:nvPr>
            <p:ph sz="half" idx="1"/>
          </p:nvPr>
        </p:nvSpPr>
        <p:spPr>
          <a:xfrm>
            <a:off x="811455" y="1152983"/>
            <a:ext cx="9482919" cy="4801584"/>
          </a:xfrm>
        </p:spPr>
        <p:txBody>
          <a:bodyPr>
            <a:noAutofit/>
          </a:bodyPr>
          <a:lstStyle/>
          <a:p>
            <a:r>
              <a:rPr lang="en-US" sz="2400" dirty="0" smtClean="0"/>
              <a:t>Information from these forms are entered into the Washington State Homeless Management Information System (HMIS).</a:t>
            </a:r>
          </a:p>
          <a:p>
            <a:pPr lvl="1"/>
            <a:r>
              <a:rPr lang="en-US" sz="2000" dirty="0" smtClean="0"/>
              <a:t>This database has strict security policies to protect privacy.</a:t>
            </a:r>
          </a:p>
          <a:p>
            <a:pPr lvl="1"/>
            <a:r>
              <a:rPr lang="en-US" sz="2000" dirty="0" smtClean="0"/>
              <a:t>Client’s name and personal identifying information will not be included in any reports or publications.  Information is only aggregated for analysis.</a:t>
            </a:r>
          </a:p>
          <a:p>
            <a:r>
              <a:rPr lang="en-US" sz="2400" dirty="0"/>
              <a:t>Clients must sign the release in Section </a:t>
            </a:r>
            <a:r>
              <a:rPr lang="en-US" sz="2400" dirty="0" smtClean="0"/>
              <a:t>E </a:t>
            </a:r>
            <a:r>
              <a:rPr lang="en-US" sz="2400" dirty="0"/>
              <a:t>to include their information for the Count purposes.</a:t>
            </a:r>
          </a:p>
          <a:p>
            <a:pPr lvl="1"/>
            <a:r>
              <a:rPr lang="en-US" sz="2000" dirty="0" smtClean="0"/>
              <a:t>If clients do not give consent, or if the signature is forgotten, the survey will be entered without identifying information.  This will include only approximated year of birth, gender, and location of the survey.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1853248"/>
            <a:ext cx="5441963" cy="5441963"/>
          </a:xfrm>
          <a:prstGeom prst="rect">
            <a:avLst/>
          </a:prstGeom>
        </p:spPr>
      </p:pic>
    </p:spTree>
    <p:extLst>
      <p:ext uri="{BB962C8B-B14F-4D97-AF65-F5344CB8AC3E}">
        <p14:creationId xmlns:p14="http://schemas.microsoft.com/office/powerpoint/2010/main" val="468070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Greeting Dialogue</a:t>
            </a:r>
            <a:endParaRPr lang="en-US" dirty="0"/>
          </a:p>
        </p:txBody>
      </p:sp>
      <p:sp>
        <p:nvSpPr>
          <p:cNvPr id="3" name="Content Placeholder 2"/>
          <p:cNvSpPr>
            <a:spLocks noGrp="1"/>
          </p:cNvSpPr>
          <p:nvPr>
            <p:ph sz="half" idx="1"/>
          </p:nvPr>
        </p:nvSpPr>
        <p:spPr>
          <a:xfrm>
            <a:off x="796707" y="1327354"/>
            <a:ext cx="10928261" cy="4273251"/>
          </a:xfrm>
        </p:spPr>
        <p:txBody>
          <a:bodyPr>
            <a:noAutofit/>
          </a:bodyPr>
          <a:lstStyle/>
          <a:p>
            <a:pPr marL="0" indent="0">
              <a:buNone/>
            </a:pPr>
            <a:r>
              <a:rPr lang="en-US" sz="2800" i="1" dirty="0" smtClean="0"/>
              <a:t>“Hello, my name is ___________</a:t>
            </a:r>
            <a:br>
              <a:rPr lang="en-US" sz="2800" i="1" dirty="0" smtClean="0"/>
            </a:br>
            <a:r>
              <a:rPr lang="en-US" sz="2800" i="1" dirty="0" smtClean="0"/>
              <a:t/>
            </a:r>
            <a:br>
              <a:rPr lang="en-US" sz="2800" i="1" dirty="0" smtClean="0"/>
            </a:br>
            <a:r>
              <a:rPr lang="en-US" sz="2800" i="1" dirty="0" smtClean="0"/>
              <a:t>I’m a volunteer working with our community to collect information about people experiencing homelessness so that we can do a better job providing the kinds of housing and services that are needed.</a:t>
            </a:r>
            <a:br>
              <a:rPr lang="en-US" sz="2800" i="1" dirty="0" smtClean="0"/>
            </a:br>
            <a:r>
              <a:rPr lang="en-US" sz="2800" i="1" dirty="0" smtClean="0"/>
              <a:t/>
            </a:r>
            <a:br>
              <a:rPr lang="en-US" sz="2800" i="1" dirty="0" smtClean="0"/>
            </a:br>
            <a:r>
              <a:rPr lang="en-US" sz="2800" i="1" dirty="0" smtClean="0"/>
              <a:t>Would you be willing to talk with me for a </a:t>
            </a:r>
            <a:br>
              <a:rPr lang="en-US" sz="2800" i="1" dirty="0" smtClean="0"/>
            </a:br>
            <a:r>
              <a:rPr lang="en-US" sz="2800" i="1" dirty="0" smtClean="0"/>
              <a:t>few minutes as I fill out this survey form?”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0541" y="3698526"/>
            <a:ext cx="3692861" cy="3011990"/>
          </a:xfrm>
          <a:prstGeom prst="rect">
            <a:avLst/>
          </a:prstGeom>
        </p:spPr>
      </p:pic>
      <p:sp>
        <p:nvSpPr>
          <p:cNvPr id="7" name="Rectangle 6"/>
          <p:cNvSpPr/>
          <p:nvPr/>
        </p:nvSpPr>
        <p:spPr>
          <a:xfrm>
            <a:off x="9615431" y="3881082"/>
            <a:ext cx="630301" cy="1323439"/>
          </a:xfrm>
          <a:prstGeom prst="rect">
            <a:avLst/>
          </a:prstGeom>
          <a:noFill/>
        </p:spPr>
        <p:txBody>
          <a:bodyPr wrap="none" lIns="91440" tIns="45720" rIns="91440" bIns="45720">
            <a:spAutoFit/>
          </a:bodyPr>
          <a:lstStyle/>
          <a:p>
            <a:pPr algn="ctr"/>
            <a:r>
              <a:rPr lang="en-US" sz="8000" b="0" cap="none" spc="0" dirty="0" smtClean="0">
                <a:ln w="0"/>
                <a:solidFill>
                  <a:schemeClr val="tx1"/>
                </a:solidFill>
                <a:effectLst>
                  <a:outerShdw blurRad="38100" dist="19050" dir="2700000" algn="tl" rotWithShape="0">
                    <a:schemeClr val="dk1">
                      <a:alpha val="40000"/>
                    </a:schemeClr>
                  </a:outerShdw>
                </a:effectLst>
                <a:latin typeface="Algerian" panose="04020705040A02060702" pitchFamily="82" charset="0"/>
              </a:rPr>
              <a:t>?</a:t>
            </a:r>
            <a:endParaRPr lang="en-US" sz="80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endParaRPr>
          </a:p>
        </p:txBody>
      </p:sp>
    </p:spTree>
    <p:extLst>
      <p:ext uri="{BB962C8B-B14F-4D97-AF65-F5344CB8AC3E}">
        <p14:creationId xmlns:p14="http://schemas.microsoft.com/office/powerpoint/2010/main" val="1537764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Greeting Dialogue</a:t>
            </a:r>
          </a:p>
        </p:txBody>
      </p:sp>
      <p:sp>
        <p:nvSpPr>
          <p:cNvPr id="3" name="Content Placeholder 2"/>
          <p:cNvSpPr>
            <a:spLocks noGrp="1"/>
          </p:cNvSpPr>
          <p:nvPr>
            <p:ph sz="half" idx="1"/>
          </p:nvPr>
        </p:nvSpPr>
        <p:spPr>
          <a:xfrm>
            <a:off x="339213" y="1563329"/>
            <a:ext cx="6105831" cy="4693009"/>
          </a:xfrm>
        </p:spPr>
        <p:txBody>
          <a:bodyPr>
            <a:normAutofit lnSpcReduction="10000"/>
          </a:bodyPr>
          <a:lstStyle/>
          <a:p>
            <a:r>
              <a:rPr lang="en-US" sz="3000" b="1" dirty="0" smtClean="0"/>
              <a:t>IF YES</a:t>
            </a:r>
          </a:p>
          <a:p>
            <a:pPr lvl="1"/>
            <a:r>
              <a:rPr lang="en-US" sz="2600" i="1" dirty="0" smtClean="0"/>
              <a:t>“Thank you.  Have you already completed a survey with another volunteer earlier this week?”</a:t>
            </a:r>
          </a:p>
          <a:p>
            <a:pPr lvl="1"/>
            <a:r>
              <a:rPr lang="en-US" sz="2600" i="1" dirty="0" smtClean="0"/>
              <a:t>“Where (did you/will you) stay on the night of Wednesday January 24</a:t>
            </a:r>
            <a:r>
              <a:rPr lang="en-US" sz="2600" i="1" baseline="30000" dirty="0" smtClean="0"/>
              <a:t>th</a:t>
            </a:r>
            <a:r>
              <a:rPr lang="en-US" sz="2600" i="1" dirty="0" smtClean="0"/>
              <a:t>?”</a:t>
            </a:r>
          </a:p>
          <a:p>
            <a:pPr lvl="1"/>
            <a:r>
              <a:rPr lang="en-US" sz="2600" i="1" dirty="0" smtClean="0"/>
              <a:t>“Have you (or anyone in your household) been continuously homeless for a year or more?”</a:t>
            </a:r>
          </a:p>
        </p:txBody>
      </p:sp>
      <p:sp>
        <p:nvSpPr>
          <p:cNvPr id="4" name="Content Placeholder 3"/>
          <p:cNvSpPr>
            <a:spLocks noGrp="1"/>
          </p:cNvSpPr>
          <p:nvPr>
            <p:ph sz="half" idx="2"/>
          </p:nvPr>
        </p:nvSpPr>
        <p:spPr>
          <a:xfrm>
            <a:off x="6577781" y="1563329"/>
            <a:ext cx="5206180" cy="4200245"/>
          </a:xfrm>
        </p:spPr>
        <p:txBody>
          <a:bodyPr>
            <a:normAutofit lnSpcReduction="10000"/>
          </a:bodyPr>
          <a:lstStyle/>
          <a:p>
            <a:r>
              <a:rPr lang="en-US" sz="3000" b="1" dirty="0" smtClean="0"/>
              <a:t>IF NO</a:t>
            </a:r>
          </a:p>
          <a:p>
            <a:pPr lvl="1"/>
            <a:r>
              <a:rPr lang="en-US" sz="2600" dirty="0" smtClean="0"/>
              <a:t>Thank them for their help and fill out a survey with the following information:</a:t>
            </a:r>
          </a:p>
          <a:p>
            <a:pPr lvl="2"/>
            <a:r>
              <a:rPr lang="en-US" sz="2600" dirty="0" smtClean="0"/>
              <a:t>Location</a:t>
            </a:r>
          </a:p>
          <a:p>
            <a:pPr lvl="2"/>
            <a:r>
              <a:rPr lang="en-US" sz="2600" dirty="0" smtClean="0"/>
              <a:t>Name of Surveyor</a:t>
            </a:r>
          </a:p>
          <a:p>
            <a:pPr lvl="2"/>
            <a:r>
              <a:rPr lang="en-US" sz="2600" dirty="0" smtClean="0"/>
              <a:t>Gender</a:t>
            </a:r>
          </a:p>
          <a:p>
            <a:pPr lvl="2"/>
            <a:r>
              <a:rPr lang="en-US" sz="2600" dirty="0" smtClean="0"/>
              <a:t>Estimated age or Year of Birth</a:t>
            </a:r>
            <a:endParaRPr lang="en-US" sz="2600" dirty="0"/>
          </a:p>
        </p:txBody>
      </p:sp>
    </p:spTree>
    <p:extLst>
      <p:ext uri="{BB962C8B-B14F-4D97-AF65-F5344CB8AC3E}">
        <p14:creationId xmlns:p14="http://schemas.microsoft.com/office/powerpoint/2010/main" val="148567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Questions</a:t>
            </a:r>
            <a:endParaRPr lang="en-US" dirty="0"/>
          </a:p>
        </p:txBody>
      </p:sp>
      <p:sp>
        <p:nvSpPr>
          <p:cNvPr id="3" name="Content Placeholder 2"/>
          <p:cNvSpPr>
            <a:spLocks noGrp="1"/>
          </p:cNvSpPr>
          <p:nvPr>
            <p:ph sz="half" idx="1"/>
          </p:nvPr>
        </p:nvSpPr>
        <p:spPr>
          <a:xfrm>
            <a:off x="1103312" y="1224117"/>
            <a:ext cx="4396339" cy="5032222"/>
          </a:xfrm>
        </p:spPr>
        <p:txBody>
          <a:bodyPr>
            <a:noAutofit/>
          </a:bodyPr>
          <a:lstStyle/>
          <a:p>
            <a:r>
              <a:rPr lang="en-US" sz="2000" b="1" dirty="0" smtClean="0"/>
              <a:t>A. Location where survey was given</a:t>
            </a:r>
          </a:p>
          <a:p>
            <a:pPr lvl="1"/>
            <a:r>
              <a:rPr lang="en-US" sz="1800" dirty="0" smtClean="0"/>
              <a:t>Note the location where the household took the survey. Businesses, landmarks, cross streets, etc.</a:t>
            </a:r>
          </a:p>
          <a:p>
            <a:pPr lvl="1"/>
            <a:r>
              <a:rPr lang="en-US" sz="1800" dirty="0" smtClean="0"/>
              <a:t>Name of Surveyor – Please write clearly so that we may contact you if there are any questions or clarifications needed.</a:t>
            </a:r>
          </a:p>
          <a:p>
            <a:r>
              <a:rPr lang="en-US" sz="2000" b="1" dirty="0" smtClean="0"/>
              <a:t>B. Location Staying the Night of the Count</a:t>
            </a:r>
          </a:p>
          <a:p>
            <a:pPr lvl="1"/>
            <a:r>
              <a:rPr lang="en-US" sz="1800" dirty="0" smtClean="0"/>
              <a:t>Check or circle the answer that best matches their description.</a:t>
            </a:r>
          </a:p>
        </p:txBody>
      </p:sp>
      <p:sp>
        <p:nvSpPr>
          <p:cNvPr id="4" name="Content Placeholder 3"/>
          <p:cNvSpPr>
            <a:spLocks noGrp="1"/>
          </p:cNvSpPr>
          <p:nvPr>
            <p:ph sz="half" idx="2"/>
          </p:nvPr>
        </p:nvSpPr>
        <p:spPr>
          <a:xfrm>
            <a:off x="5654493" y="1224118"/>
            <a:ext cx="4396341" cy="5032220"/>
          </a:xfrm>
        </p:spPr>
        <p:txBody>
          <a:bodyPr>
            <a:noAutofit/>
          </a:bodyPr>
          <a:lstStyle/>
          <a:p>
            <a:r>
              <a:rPr lang="en-US" sz="2000" b="1" dirty="0" smtClean="0"/>
              <a:t>C. Chronic Homelessness &amp; Length of Time Homeless</a:t>
            </a:r>
          </a:p>
          <a:p>
            <a:pPr lvl="1"/>
            <a:r>
              <a:rPr lang="en-US" sz="1800" dirty="0" smtClean="0"/>
              <a:t>Ask each question to determine if the person meets the criteria of chronic homelessness.</a:t>
            </a:r>
          </a:p>
        </p:txBody>
      </p:sp>
    </p:spTree>
    <p:extLst>
      <p:ext uri="{BB962C8B-B14F-4D97-AF65-F5344CB8AC3E}">
        <p14:creationId xmlns:p14="http://schemas.microsoft.com/office/powerpoint/2010/main" val="167659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1104293" y="1619165"/>
            <a:ext cx="8946541" cy="4195481"/>
          </a:xfrm>
        </p:spPr>
        <p:txBody>
          <a:bodyPr>
            <a:noAutofit/>
          </a:bodyPr>
          <a:lstStyle/>
          <a:p>
            <a:pPr marL="0" indent="0">
              <a:buNone/>
            </a:pPr>
            <a:r>
              <a:rPr lang="en-US" sz="2400" dirty="0" smtClean="0"/>
              <a:t>Thank you for joining us, we are excited that you are willing to help us with the Annual Kitsap County Point-in-Time Count.  The Point-in-Time (PIT) Count is important to give us a snapshot of the population of people experiencing homelessness during a particular time each year in Kitsap County.</a:t>
            </a:r>
          </a:p>
          <a:p>
            <a:pPr marL="0" indent="0">
              <a:buNone/>
            </a:pPr>
            <a:r>
              <a:rPr lang="en-US" sz="2400" dirty="0" smtClean="0"/>
              <a:t>The information collected by this survey is important to the people we serve, our service providers, legislators, and our community.  Volunteers are an important piece of collecting this information by getting community members like you involved in reaching out and talking directly to people experiencing homelessness.</a:t>
            </a:r>
          </a:p>
        </p:txBody>
      </p:sp>
    </p:spTree>
    <p:extLst>
      <p:ext uri="{BB962C8B-B14F-4D97-AF65-F5344CB8AC3E}">
        <p14:creationId xmlns:p14="http://schemas.microsoft.com/office/powerpoint/2010/main" val="423809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Questions</a:t>
            </a:r>
            <a:endParaRPr lang="en-US" dirty="0"/>
          </a:p>
        </p:txBody>
      </p:sp>
      <p:sp>
        <p:nvSpPr>
          <p:cNvPr id="3" name="Content Placeholder 2"/>
          <p:cNvSpPr>
            <a:spLocks noGrp="1"/>
          </p:cNvSpPr>
          <p:nvPr>
            <p:ph sz="half" idx="1"/>
          </p:nvPr>
        </p:nvSpPr>
        <p:spPr>
          <a:xfrm>
            <a:off x="1103312" y="1853248"/>
            <a:ext cx="9264804" cy="4403091"/>
          </a:xfrm>
        </p:spPr>
        <p:txBody>
          <a:bodyPr>
            <a:noAutofit/>
          </a:bodyPr>
          <a:lstStyle/>
          <a:p>
            <a:r>
              <a:rPr lang="en-US" sz="2400" b="1" dirty="0" smtClean="0"/>
              <a:t>D.</a:t>
            </a:r>
            <a:r>
              <a:rPr lang="en-US" sz="2400" dirty="0" smtClean="0"/>
              <a:t> </a:t>
            </a:r>
            <a:r>
              <a:rPr lang="en-US" sz="2400" b="1" dirty="0" smtClean="0"/>
              <a:t>Household Information </a:t>
            </a:r>
            <a:r>
              <a:rPr lang="en-US" sz="2400" dirty="0" smtClean="0"/>
              <a:t>– Each member of a household should be listed in the Household Information section.  A single person is considered a household (i.e. “a household consisting of one person”), so single individuals should complete the household Information section.</a:t>
            </a:r>
          </a:p>
          <a:p>
            <a:pPr lvl="1"/>
            <a:r>
              <a:rPr lang="en-US" b="1" dirty="0" err="1" smtClean="0"/>
              <a:t>i</a:t>
            </a:r>
            <a:r>
              <a:rPr lang="en-US" b="1" dirty="0" smtClean="0"/>
              <a:t>.  Household </a:t>
            </a:r>
            <a:r>
              <a:rPr lang="en-US" b="1" dirty="0" smtClean="0"/>
              <a:t>Makeup – Mark if the household is without Children, with Adults &amp; Children, or Only Children</a:t>
            </a:r>
          </a:p>
          <a:p>
            <a:pPr lvl="1"/>
            <a:r>
              <a:rPr lang="en-US" b="1" dirty="0" smtClean="0"/>
              <a:t>ii</a:t>
            </a:r>
            <a:r>
              <a:rPr lang="en-US" b="1" dirty="0" smtClean="0"/>
              <a:t>. Last </a:t>
            </a:r>
            <a:r>
              <a:rPr lang="en-US" b="1" dirty="0"/>
              <a:t>known Permanent City or Zip Code</a:t>
            </a:r>
          </a:p>
          <a:p>
            <a:pPr lvl="2"/>
            <a:r>
              <a:rPr lang="en-US" dirty="0"/>
              <a:t>“What is the last place you had a stable home?”  If person is unable to remember zip code leave it blank</a:t>
            </a:r>
            <a:r>
              <a:rPr lang="en-US" dirty="0" smtClean="0"/>
              <a:t>.</a:t>
            </a:r>
            <a:endParaRPr lang="en-US" sz="1800" dirty="0" smtClean="0"/>
          </a:p>
          <a:p>
            <a:pPr lvl="1"/>
            <a:r>
              <a:rPr lang="en-US" sz="1800" dirty="0" smtClean="0"/>
              <a:t>iii. </a:t>
            </a:r>
            <a:r>
              <a:rPr lang="en-US" sz="1800" b="1" dirty="0" smtClean="0"/>
              <a:t>First Name &amp; Last Name</a:t>
            </a:r>
            <a:r>
              <a:rPr lang="en-US" sz="1800" dirty="0" smtClean="0"/>
              <a:t> – PLEASE print CLEARLY. Generally the first person you survey is the Head of Household, but it does not really matter which adult.</a:t>
            </a:r>
          </a:p>
        </p:txBody>
      </p:sp>
    </p:spTree>
    <p:extLst>
      <p:ext uri="{BB962C8B-B14F-4D97-AF65-F5344CB8AC3E}">
        <p14:creationId xmlns:p14="http://schemas.microsoft.com/office/powerpoint/2010/main" val="1191480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Questions</a:t>
            </a:r>
            <a:endParaRPr lang="en-US" dirty="0"/>
          </a:p>
        </p:txBody>
      </p:sp>
      <p:sp>
        <p:nvSpPr>
          <p:cNvPr id="4" name="Content Placeholder 3"/>
          <p:cNvSpPr>
            <a:spLocks noGrp="1"/>
          </p:cNvSpPr>
          <p:nvPr>
            <p:ph sz="half" idx="2"/>
          </p:nvPr>
        </p:nvSpPr>
        <p:spPr>
          <a:xfrm>
            <a:off x="646111" y="1371599"/>
            <a:ext cx="9404723" cy="4619267"/>
          </a:xfrm>
        </p:spPr>
        <p:txBody>
          <a:bodyPr>
            <a:noAutofit/>
          </a:bodyPr>
          <a:lstStyle/>
          <a:p>
            <a:pPr lvl="1"/>
            <a:r>
              <a:rPr lang="en-US" sz="2000" dirty="0" smtClean="0"/>
              <a:t>iv. </a:t>
            </a:r>
            <a:r>
              <a:rPr lang="en-US" sz="2000" b="1" dirty="0" smtClean="0"/>
              <a:t>Birth Date</a:t>
            </a:r>
            <a:r>
              <a:rPr lang="en-US" sz="2000" dirty="0" smtClean="0"/>
              <a:t> – If full birthdate is refused then year of birth is okay, or surveyor can make an estimate or the person’s age.</a:t>
            </a:r>
          </a:p>
          <a:p>
            <a:pPr lvl="1"/>
            <a:r>
              <a:rPr lang="en-US" sz="2000" dirty="0" smtClean="0"/>
              <a:t>v</a:t>
            </a:r>
            <a:r>
              <a:rPr lang="en-US" sz="2000" dirty="0" smtClean="0"/>
              <a:t>. </a:t>
            </a:r>
            <a:r>
              <a:rPr lang="en-US" sz="2000" b="1" dirty="0" smtClean="0"/>
              <a:t>Population Data</a:t>
            </a:r>
            <a:r>
              <a:rPr lang="en-US" sz="2000" dirty="0" smtClean="0"/>
              <a:t> – Indicate Gender, Race &amp; Ethnicity</a:t>
            </a:r>
          </a:p>
          <a:p>
            <a:pPr lvl="2"/>
            <a:r>
              <a:rPr lang="en-US" sz="1800" dirty="0" smtClean="0"/>
              <a:t>Gender – Ask: </a:t>
            </a:r>
            <a:r>
              <a:rPr lang="en-US" sz="1800" i="1" dirty="0" smtClean="0"/>
              <a:t>“What gender do you identify as?”</a:t>
            </a:r>
            <a:r>
              <a:rPr lang="en-US" sz="1800" dirty="0" smtClean="0"/>
              <a:t> Enter M, F, TMF or TFM (transgender), or D (Gender Nonconforming)</a:t>
            </a:r>
          </a:p>
          <a:p>
            <a:pPr lvl="2"/>
            <a:r>
              <a:rPr lang="en-US" sz="1800" dirty="0" smtClean="0"/>
              <a:t>Race – Ask: </a:t>
            </a:r>
            <a:r>
              <a:rPr lang="en-US" sz="1800" i="1" dirty="0" smtClean="0"/>
              <a:t>“What race or races do you identify as?”</a:t>
            </a:r>
            <a:r>
              <a:rPr lang="en-US" sz="1800" dirty="0" smtClean="0"/>
              <a:t> Enter all the apply</a:t>
            </a:r>
          </a:p>
          <a:p>
            <a:pPr lvl="2"/>
            <a:r>
              <a:rPr lang="en-US" sz="1800" dirty="0" smtClean="0"/>
              <a:t>Ethnicity – Ask: </a:t>
            </a:r>
            <a:r>
              <a:rPr lang="en-US" sz="1800" i="1" dirty="0" smtClean="0"/>
              <a:t>“Do you consider yourself to be Hispanic?”</a:t>
            </a:r>
            <a:r>
              <a:rPr lang="en-US" sz="1800" dirty="0" smtClean="0"/>
              <a:t> Ethnicity may only be entered as (H) Hispanic or (N) Non-Hispanic. NOTE: We are required to use these federal definitions and they can sometimes be offensive to individuals who don’t identify this way.</a:t>
            </a:r>
          </a:p>
          <a:p>
            <a:pPr lvl="2"/>
            <a:r>
              <a:rPr lang="en-US" sz="1800" dirty="0" smtClean="0"/>
              <a:t>Fleeing Domestic Violence– Ask: </a:t>
            </a:r>
            <a:r>
              <a:rPr lang="en-US" sz="1800" i="1" dirty="0" smtClean="0"/>
              <a:t>“Are you a fleeing domestic violence?”</a:t>
            </a:r>
            <a:r>
              <a:rPr lang="en-US" sz="1800" dirty="0" smtClean="0"/>
              <a:t>  If anyone in the household says “Yes” then </a:t>
            </a:r>
            <a:r>
              <a:rPr lang="en-US" sz="1800" u="sng" dirty="0" smtClean="0"/>
              <a:t>DO NOT</a:t>
            </a:r>
            <a:r>
              <a:rPr lang="en-US" sz="1800" dirty="0" smtClean="0"/>
              <a:t> have them sign the release at the bottom in Section F.</a:t>
            </a:r>
          </a:p>
          <a:p>
            <a:pPr lvl="2"/>
            <a:r>
              <a:rPr lang="en-US" sz="1800" dirty="0" smtClean="0"/>
              <a:t>Veteran – Ask: </a:t>
            </a:r>
            <a:r>
              <a:rPr lang="en-US" sz="1800" i="1" dirty="0" smtClean="0"/>
              <a:t>“Have you ever served in the US military?”</a:t>
            </a:r>
            <a:r>
              <a:rPr lang="en-US" sz="1800" dirty="0" smtClean="0"/>
              <a:t> Anyone who has served in the US military is considered a veteran.</a:t>
            </a:r>
          </a:p>
          <a:p>
            <a:pPr lvl="2"/>
            <a:endParaRPr lang="en-US" sz="1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418" y="4867563"/>
            <a:ext cx="958112" cy="958112"/>
          </a:xfrm>
          <a:prstGeom prst="rect">
            <a:avLst/>
          </a:prstGeom>
        </p:spPr>
      </p:pic>
    </p:spTree>
    <p:extLst>
      <p:ext uri="{BB962C8B-B14F-4D97-AF65-F5344CB8AC3E}">
        <p14:creationId xmlns:p14="http://schemas.microsoft.com/office/powerpoint/2010/main" val="1375394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Questions</a:t>
            </a:r>
            <a:endParaRPr lang="en-US" dirty="0"/>
          </a:p>
        </p:txBody>
      </p:sp>
      <p:sp>
        <p:nvSpPr>
          <p:cNvPr id="3" name="Content Placeholder 2"/>
          <p:cNvSpPr>
            <a:spLocks noGrp="1"/>
          </p:cNvSpPr>
          <p:nvPr>
            <p:ph sz="half" idx="1"/>
          </p:nvPr>
        </p:nvSpPr>
        <p:spPr>
          <a:xfrm>
            <a:off x="1075603" y="1409903"/>
            <a:ext cx="9264804" cy="4403091"/>
          </a:xfrm>
        </p:spPr>
        <p:txBody>
          <a:bodyPr>
            <a:noAutofit/>
          </a:bodyPr>
          <a:lstStyle/>
          <a:p>
            <a:r>
              <a:rPr lang="en-US" sz="2000" b="1" dirty="0" smtClean="0"/>
              <a:t>vi.</a:t>
            </a:r>
            <a:r>
              <a:rPr lang="en-US" sz="2000" dirty="0" smtClean="0"/>
              <a:t> </a:t>
            </a:r>
            <a:r>
              <a:rPr lang="en-US" sz="2000" b="1" dirty="0" smtClean="0"/>
              <a:t>Disabilities</a:t>
            </a:r>
            <a:r>
              <a:rPr lang="en-US" sz="2000" dirty="0" smtClean="0"/>
              <a:t> – Ask: </a:t>
            </a:r>
            <a:r>
              <a:rPr lang="en-US" sz="2000" i="1" dirty="0" smtClean="0"/>
              <a:t>“Do any of these apply to you?  Chronic Substance Use, Permanent Physical Disability, Developmental Disability, Substantial &amp; Long-Term Mental Health Condition, or a Chronic Health Condition which is Permanently Disabling?”</a:t>
            </a:r>
          </a:p>
          <a:p>
            <a:pPr lvl="1"/>
            <a:r>
              <a:rPr lang="en-US" sz="2000" dirty="0" smtClean="0"/>
              <a:t>Enter all that apply.</a:t>
            </a:r>
          </a:p>
          <a:p>
            <a:pPr lvl="1"/>
            <a:r>
              <a:rPr lang="en-US" sz="2000" u="sng" dirty="0" smtClean="0"/>
              <a:t>If a household member has no disabilities please check NONE APPLY</a:t>
            </a:r>
            <a:r>
              <a:rPr lang="en-US" sz="2000" dirty="0" smtClean="0"/>
              <a:t>.  If these questions are left blank we will assume that the answers were not asked or the client refused to answer.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417" y="5082424"/>
            <a:ext cx="5809095" cy="1461140"/>
          </a:xfrm>
          <a:prstGeom prst="rect">
            <a:avLst/>
          </a:prstGeom>
        </p:spPr>
      </p:pic>
    </p:spTree>
    <p:extLst>
      <p:ext uri="{BB962C8B-B14F-4D97-AF65-F5344CB8AC3E}">
        <p14:creationId xmlns:p14="http://schemas.microsoft.com/office/powerpoint/2010/main" val="815424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Clarification Questions</a:t>
            </a:r>
          </a:p>
        </p:txBody>
      </p:sp>
      <p:sp>
        <p:nvSpPr>
          <p:cNvPr id="3" name="Content Placeholder 2"/>
          <p:cNvSpPr>
            <a:spLocks noGrp="1"/>
          </p:cNvSpPr>
          <p:nvPr>
            <p:ph sz="half" idx="1"/>
          </p:nvPr>
        </p:nvSpPr>
        <p:spPr>
          <a:xfrm>
            <a:off x="811456" y="1299927"/>
            <a:ext cx="9598636" cy="4801584"/>
          </a:xfrm>
        </p:spPr>
        <p:txBody>
          <a:bodyPr>
            <a:noAutofit/>
          </a:bodyPr>
          <a:lstStyle/>
          <a:p>
            <a:r>
              <a:rPr lang="en-US" sz="2000" dirty="0" smtClean="0"/>
              <a:t>Flip the page and complete sections F &amp; G</a:t>
            </a:r>
          </a:p>
          <a:p>
            <a:r>
              <a:rPr lang="en-US" sz="2000" b="1" dirty="0" smtClean="0"/>
              <a:t>F. Circumstances leading to your housing status</a:t>
            </a:r>
          </a:p>
          <a:p>
            <a:pPr lvl="1"/>
            <a:r>
              <a:rPr lang="en-US" sz="2000" dirty="0" smtClean="0"/>
              <a:t>Ask the circumstance options aloud and record the person’s responses.  Check all that apply.</a:t>
            </a:r>
          </a:p>
          <a:p>
            <a:r>
              <a:rPr lang="en-US" sz="2000" b="1" dirty="0" smtClean="0"/>
              <a:t>G. Source(s) of Household Income and Benefits</a:t>
            </a:r>
          </a:p>
          <a:p>
            <a:pPr lvl="1"/>
            <a:r>
              <a:rPr lang="en-US" sz="2000" dirty="0" smtClean="0"/>
              <a:t>Ask the person if the person receives any public assistance like TANF, SSI/SSDI, Disability, VA, Unemployment, or Medicaid or Medicare. Check all that apply.</a:t>
            </a:r>
          </a:p>
          <a:p>
            <a:pPr lvl="1"/>
            <a:r>
              <a:rPr lang="en-US" sz="2000" dirty="0" smtClean="0"/>
              <a:t>Ask the person if they are employed.  If so, is it full time, part time, or farm work/seasonal.</a:t>
            </a:r>
          </a:p>
          <a:p>
            <a:pPr lvl="1"/>
            <a:r>
              <a:rPr lang="en-US" sz="2000" dirty="0" smtClean="0"/>
              <a:t>Ask if the person has other income.</a:t>
            </a:r>
            <a:endParaRPr lang="en-US" sz="1800" dirty="0" smtClean="0"/>
          </a:p>
          <a:p>
            <a:pPr lvl="1"/>
            <a:r>
              <a:rPr lang="en-US" sz="2000" dirty="0" smtClean="0"/>
              <a:t>Note:  If the person describes income or benefits not included in the list, write them on the form.</a:t>
            </a:r>
          </a:p>
        </p:txBody>
      </p:sp>
    </p:spTree>
    <p:extLst>
      <p:ext uri="{BB962C8B-B14F-4D97-AF65-F5344CB8AC3E}">
        <p14:creationId xmlns:p14="http://schemas.microsoft.com/office/powerpoint/2010/main" val="1927160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for Consent</a:t>
            </a:r>
            <a:endParaRPr lang="en-US" dirty="0"/>
          </a:p>
        </p:txBody>
      </p:sp>
      <p:sp>
        <p:nvSpPr>
          <p:cNvPr id="3" name="Content Placeholder 2"/>
          <p:cNvSpPr>
            <a:spLocks noGrp="1"/>
          </p:cNvSpPr>
          <p:nvPr>
            <p:ph sz="half" idx="1"/>
          </p:nvPr>
        </p:nvSpPr>
        <p:spPr>
          <a:xfrm>
            <a:off x="811455" y="1152983"/>
            <a:ext cx="9482919" cy="4801584"/>
          </a:xfrm>
        </p:spPr>
        <p:txBody>
          <a:bodyPr>
            <a:noAutofit/>
          </a:bodyPr>
          <a:lstStyle/>
          <a:p>
            <a:r>
              <a:rPr lang="en-US" sz="2400" dirty="0" smtClean="0"/>
              <a:t>Ask the person to look over the Kitsap Client Release of Information on the back of the form.</a:t>
            </a:r>
          </a:p>
          <a:p>
            <a:pPr lvl="1"/>
            <a:r>
              <a:rPr lang="en-US" i="1" dirty="0"/>
              <a:t>“We’d like to include your information in a database that helps us collect information into reports for our funders.  We will never release your name or personally identifying information to the public.  Would you be willing to help by signing this release?” </a:t>
            </a:r>
            <a:endParaRPr lang="en-US" i="1" dirty="0" smtClean="0"/>
          </a:p>
          <a:p>
            <a:pPr lvl="1"/>
            <a:r>
              <a:rPr lang="en-US" dirty="0"/>
              <a:t>Each adult in the household should sign the release form.  </a:t>
            </a:r>
            <a:endParaRPr lang="en-US" dirty="0" smtClean="0"/>
          </a:p>
          <a:p>
            <a:pPr lvl="1"/>
            <a:r>
              <a:rPr lang="en-US" dirty="0" smtClean="0"/>
              <a:t>They </a:t>
            </a:r>
            <a:r>
              <a:rPr lang="en-US" dirty="0"/>
              <a:t>may refuse to sign the release form if they do not want personally identifying information entered into the database.  They should </a:t>
            </a:r>
            <a:r>
              <a:rPr lang="en-US" b="1" u="sng" dirty="0"/>
              <a:t>NOT</a:t>
            </a:r>
            <a:r>
              <a:rPr lang="en-US" dirty="0"/>
              <a:t> sign if they are currently fleeing from domestic violence, sexual assault or a stalking situation, OR are under 18</a:t>
            </a:r>
            <a:r>
              <a:rPr lang="en-US" dirty="0" smtClean="0"/>
              <a:t>.</a:t>
            </a:r>
            <a:endParaRPr lang="en-US" i="1" dirty="0" smtClean="0"/>
          </a:p>
          <a:p>
            <a:r>
              <a:rPr lang="en-US" sz="2400" dirty="0"/>
              <a:t>Clients must sign the release in Section </a:t>
            </a:r>
            <a:r>
              <a:rPr lang="en-US" sz="2400" dirty="0" smtClean="0"/>
              <a:t>E </a:t>
            </a:r>
            <a:r>
              <a:rPr lang="en-US" sz="2400" dirty="0"/>
              <a:t>to include their information for the Count purposes.</a:t>
            </a:r>
          </a:p>
          <a:p>
            <a:pPr lvl="1"/>
            <a:r>
              <a:rPr lang="en-US" sz="2000" dirty="0" smtClean="0"/>
              <a:t>If clients do not give consent, or if the signature is forgotten, the survey will be entered without identifying information.  This will include only approximated year of birth, gender, and location of the survey.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77" y="1853248"/>
            <a:ext cx="5441963" cy="5441963"/>
          </a:xfrm>
          <a:prstGeom prst="rect">
            <a:avLst/>
          </a:prstGeom>
        </p:spPr>
      </p:pic>
    </p:spTree>
    <p:extLst>
      <p:ext uri="{BB962C8B-B14F-4D97-AF65-F5344CB8AC3E}">
        <p14:creationId xmlns:p14="http://schemas.microsoft.com/office/powerpoint/2010/main" val="3617150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Kitsap Local </a:t>
            </a:r>
            <a:r>
              <a:rPr lang="en-US" dirty="0"/>
              <a:t>Questions</a:t>
            </a:r>
          </a:p>
        </p:txBody>
      </p:sp>
      <p:sp>
        <p:nvSpPr>
          <p:cNvPr id="3" name="Content Placeholder 2"/>
          <p:cNvSpPr>
            <a:spLocks noGrp="1"/>
          </p:cNvSpPr>
          <p:nvPr>
            <p:ph sz="half" idx="1"/>
          </p:nvPr>
        </p:nvSpPr>
        <p:spPr>
          <a:xfrm>
            <a:off x="811456" y="1299927"/>
            <a:ext cx="9598636" cy="4801584"/>
          </a:xfrm>
        </p:spPr>
        <p:txBody>
          <a:bodyPr>
            <a:noAutofit/>
          </a:bodyPr>
          <a:lstStyle/>
          <a:p>
            <a:r>
              <a:rPr lang="en-US" sz="2000" dirty="0" smtClean="0"/>
              <a:t>Included is an additional sheet of questions to ask the Head of Household.</a:t>
            </a:r>
          </a:p>
          <a:p>
            <a:r>
              <a:rPr lang="en-US" sz="2000" dirty="0" smtClean="0"/>
              <a:t>These questions are voluntary, but help our County to collect more useful information about families and individuals experiencing homelessness.</a:t>
            </a:r>
          </a:p>
          <a:p>
            <a:r>
              <a:rPr lang="en-US" sz="2000" dirty="0" smtClean="0"/>
              <a:t>Questions 1-4 can be filled out by the surveyor, these are included in the event that these questions are separated from their PIT form.</a:t>
            </a:r>
          </a:p>
          <a:p>
            <a:r>
              <a:rPr lang="en-US" sz="2000" dirty="0"/>
              <a:t>You may write notes in the margins.</a:t>
            </a:r>
          </a:p>
          <a:p>
            <a:endParaRPr lang="en-US" sz="2000" dirty="0" smtClean="0"/>
          </a:p>
          <a:p>
            <a:endParaRPr lang="en-US" sz="2000" dirty="0" smtClean="0"/>
          </a:p>
          <a:p>
            <a:r>
              <a:rPr lang="en-US" sz="2000" b="1" dirty="0" smtClean="0"/>
              <a:t>Question 11a and 11b </a:t>
            </a:r>
            <a:r>
              <a:rPr lang="en-US" sz="2000" dirty="0" smtClean="0"/>
              <a:t>– Fill out </a:t>
            </a:r>
            <a:r>
              <a:rPr lang="en-US" sz="2000" i="1" dirty="0" smtClean="0"/>
              <a:t>either</a:t>
            </a:r>
            <a:r>
              <a:rPr lang="en-US" sz="2000" dirty="0" smtClean="0"/>
              <a:t> 11a or 11b, but please do not fill out both.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4654" y="3506109"/>
            <a:ext cx="1521497" cy="2712504"/>
          </a:xfrm>
          <a:prstGeom prst="rect">
            <a:avLst/>
          </a:prstGeom>
        </p:spPr>
      </p:pic>
    </p:spTree>
    <p:extLst>
      <p:ext uri="{BB962C8B-B14F-4D97-AF65-F5344CB8AC3E}">
        <p14:creationId xmlns:p14="http://schemas.microsoft.com/office/powerpoint/2010/main" val="4231926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FINISHED!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3867081"/>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811456" y="1299927"/>
            <a:ext cx="9598636" cy="48015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dirty="0" smtClean="0"/>
              <a:t>You have now completed your survey.  Please do the following:</a:t>
            </a:r>
          </a:p>
        </p:txBody>
      </p:sp>
    </p:spTree>
    <p:extLst>
      <p:ext uri="{BB962C8B-B14F-4D97-AF65-F5344CB8AC3E}">
        <p14:creationId xmlns:p14="http://schemas.microsoft.com/office/powerpoint/2010/main" val="2349267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6458817"/>
              </p:ext>
            </p:extLst>
          </p:nvPr>
        </p:nvGraphicFramePr>
        <p:xfrm>
          <a:off x="1103313" y="3786908"/>
          <a:ext cx="8947150" cy="2461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811456" y="1299927"/>
            <a:ext cx="9598636" cy="48015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a:lstStyle>
          <a:p>
            <a:r>
              <a:rPr lang="en-US" dirty="0" smtClean="0"/>
              <a:t>Thank you for volunteering your time and efforts to help Kitsap County conduct the Annual Point-in-Time Count.</a:t>
            </a:r>
          </a:p>
          <a:p>
            <a:r>
              <a:rPr lang="en-US" dirty="0" smtClean="0"/>
              <a:t>We hope that you will find this to be a rewarding experience, and hope that you will join us again in the future.</a:t>
            </a:r>
          </a:p>
        </p:txBody>
      </p:sp>
    </p:spTree>
    <p:extLst>
      <p:ext uri="{BB962C8B-B14F-4D97-AF65-F5344CB8AC3E}">
        <p14:creationId xmlns:p14="http://schemas.microsoft.com/office/powerpoint/2010/main" val="233739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Contact Cory Derenburger</a:t>
            </a:r>
            <a:br>
              <a:rPr lang="en-US" dirty="0" smtClean="0"/>
            </a:br>
            <a:r>
              <a:rPr lang="en-US" dirty="0" smtClean="0">
                <a:hlinkClick r:id="rId2"/>
              </a:rPr>
              <a:t>cderenbu@co.Kitsap.wa.us</a:t>
            </a:r>
            <a:r>
              <a:rPr lang="en-US" dirty="0" smtClean="0"/>
              <a:t> or (360) 337-7287</a:t>
            </a:r>
            <a:endParaRPr lang="en-US" dirty="0"/>
          </a:p>
        </p:txBody>
      </p:sp>
    </p:spTree>
    <p:extLst>
      <p:ext uri="{BB962C8B-B14F-4D97-AF65-F5344CB8AC3E}">
        <p14:creationId xmlns:p14="http://schemas.microsoft.com/office/powerpoint/2010/main" val="343323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and Background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5054179"/>
              </p:ext>
            </p:extLst>
          </p:nvPr>
        </p:nvGraphicFramePr>
        <p:xfrm>
          <a:off x="1103313" y="1342103"/>
          <a:ext cx="8947150" cy="490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597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a:t>
            </a:r>
            <a:endParaRPr lang="en-US" dirty="0"/>
          </a:p>
        </p:txBody>
      </p:sp>
      <p:sp>
        <p:nvSpPr>
          <p:cNvPr id="3" name="Content Placeholder 2"/>
          <p:cNvSpPr>
            <a:spLocks noGrp="1"/>
          </p:cNvSpPr>
          <p:nvPr>
            <p:ph sz="half" idx="1"/>
          </p:nvPr>
        </p:nvSpPr>
        <p:spPr>
          <a:xfrm>
            <a:off x="952133" y="1708883"/>
            <a:ext cx="7547098" cy="4195763"/>
          </a:xfrm>
        </p:spPr>
        <p:txBody>
          <a:bodyPr>
            <a:noAutofit/>
          </a:bodyPr>
          <a:lstStyle/>
          <a:p>
            <a:r>
              <a:rPr lang="en-US" sz="2400" dirty="0" smtClean="0"/>
              <a:t>The Point-in-Time (PIT) Count is a federal Housing and Urban Development (HUD) mandate. </a:t>
            </a:r>
          </a:p>
          <a:p>
            <a:r>
              <a:rPr lang="en-US" sz="2400" dirty="0"/>
              <a:t>In Washington State The Homeless Housing and Assistance Act requires that each county In Washington State conduct an annual point in time count of sheltered and unsheltered homeless persons. </a:t>
            </a:r>
            <a:endParaRPr lang="en-US" sz="2400" dirty="0" smtClean="0"/>
          </a:p>
          <a:p>
            <a:r>
              <a:rPr lang="en-US" sz="2400" dirty="0" smtClean="0"/>
              <a:t>These are requirements for communities receiving </a:t>
            </a:r>
            <a:r>
              <a:rPr lang="en-US" sz="2400" dirty="0" smtClean="0"/>
              <a:t>federal  and state dollars </a:t>
            </a:r>
            <a:r>
              <a:rPr lang="en-US" sz="2400" dirty="0" smtClean="0"/>
              <a:t>that serve homeless families and individuals.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9231" y="1367759"/>
            <a:ext cx="2710925" cy="271092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4040"/>
          <a:stretch/>
        </p:blipFill>
        <p:spPr>
          <a:xfrm>
            <a:off x="9027851" y="4471352"/>
            <a:ext cx="1653685" cy="154745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6249"/>
          <a:stretch/>
        </p:blipFill>
        <p:spPr>
          <a:xfrm>
            <a:off x="8229600" y="6069026"/>
            <a:ext cx="3132637" cy="558632"/>
          </a:xfrm>
          <a:prstGeom prst="rect">
            <a:avLst/>
          </a:prstGeom>
          <a:noFill/>
        </p:spPr>
      </p:pic>
    </p:spTree>
    <p:extLst>
      <p:ext uri="{BB962C8B-B14F-4D97-AF65-F5344CB8AC3E}">
        <p14:creationId xmlns:p14="http://schemas.microsoft.com/office/powerpoint/2010/main" val="1088055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sz="half" idx="1"/>
          </p:nvPr>
        </p:nvSpPr>
        <p:spPr>
          <a:xfrm>
            <a:off x="952133" y="1708883"/>
            <a:ext cx="7547098" cy="4195763"/>
          </a:xfrm>
        </p:spPr>
        <p:txBody>
          <a:bodyPr>
            <a:noAutofit/>
          </a:bodyPr>
          <a:lstStyle/>
          <a:p>
            <a:r>
              <a:rPr lang="en-US" sz="2400" dirty="0" smtClean="0"/>
              <a:t>The goal of the Point-in-Time (PIT) Count is to help identify and capture information about all individuals and families in Kitsap County that are experiencing homelessness.</a:t>
            </a:r>
          </a:p>
        </p:txBody>
      </p:sp>
    </p:spTree>
    <p:extLst>
      <p:ext uri="{BB962C8B-B14F-4D97-AF65-F5344CB8AC3E}">
        <p14:creationId xmlns:p14="http://schemas.microsoft.com/office/powerpoint/2010/main" val="58608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96359" y="4188542"/>
            <a:ext cx="4194428" cy="2395138"/>
          </a:xfrm>
          <a:prstGeom prst="rect">
            <a:avLst/>
          </a:prstGeom>
        </p:spPr>
      </p:pic>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sz="half" idx="1"/>
          </p:nvPr>
        </p:nvSpPr>
        <p:spPr>
          <a:xfrm>
            <a:off x="922637" y="1281179"/>
            <a:ext cx="9474976" cy="4205221"/>
          </a:xfrm>
        </p:spPr>
        <p:txBody>
          <a:bodyPr>
            <a:noAutofit/>
          </a:bodyPr>
          <a:lstStyle/>
          <a:p>
            <a:r>
              <a:rPr lang="en-US" sz="2400" dirty="0" smtClean="0"/>
              <a:t>The PIT Count helps </a:t>
            </a:r>
            <a:r>
              <a:rPr lang="en-US" sz="2400" dirty="0"/>
              <a:t>to capture critical data about our community to help adjust our social services delivery system.  </a:t>
            </a:r>
            <a:endParaRPr lang="en-US" sz="2400" dirty="0" smtClean="0"/>
          </a:p>
          <a:p>
            <a:r>
              <a:rPr lang="en-US" sz="2400" dirty="0" smtClean="0"/>
              <a:t>Helps </a:t>
            </a:r>
            <a:r>
              <a:rPr lang="en-US" sz="2400" dirty="0"/>
              <a:t>to understand demographics of </a:t>
            </a:r>
            <a:r>
              <a:rPr lang="en-US" sz="2400" dirty="0" smtClean="0"/>
              <a:t>households </a:t>
            </a:r>
            <a:r>
              <a:rPr lang="en-US" sz="2400" dirty="0"/>
              <a:t>experiencing homelessness, including groups such as veterans, children &amp; youth, and chronic homelessness.  </a:t>
            </a:r>
            <a:endParaRPr lang="en-US" sz="2400" dirty="0" smtClean="0"/>
          </a:p>
          <a:p>
            <a:r>
              <a:rPr lang="en-US" sz="2400" dirty="0" smtClean="0"/>
              <a:t>Helps </a:t>
            </a:r>
            <a:r>
              <a:rPr lang="en-US" sz="2400" dirty="0"/>
              <a:t>the community when applying for federal </a:t>
            </a:r>
            <a:r>
              <a:rPr lang="en-US" sz="2400" dirty="0" smtClean="0"/>
              <a:t>, state, and </a:t>
            </a:r>
            <a:r>
              <a:rPr lang="en-US" sz="2400" dirty="0"/>
              <a:t>local grants.  </a:t>
            </a:r>
            <a:endParaRPr lang="en-US" sz="2400" dirty="0" smtClean="0"/>
          </a:p>
          <a:p>
            <a:r>
              <a:rPr lang="en-US" sz="2400" dirty="0" smtClean="0"/>
              <a:t>The </a:t>
            </a:r>
            <a:r>
              <a:rPr lang="en-US" sz="2400" dirty="0"/>
              <a:t>better we do </a:t>
            </a:r>
            <a:r>
              <a:rPr lang="en-US" sz="2400" dirty="0" smtClean="0"/>
              <a:t>our </a:t>
            </a:r>
            <a:r>
              <a:rPr lang="en-US" sz="2400" dirty="0"/>
              <a:t>count, the </a:t>
            </a:r>
            <a:r>
              <a:rPr lang="en-US" sz="2400" dirty="0" smtClean="0"/>
              <a:t/>
            </a:r>
            <a:br>
              <a:rPr lang="en-US" sz="2400" dirty="0" smtClean="0"/>
            </a:br>
            <a:r>
              <a:rPr lang="en-US" sz="2400" dirty="0" smtClean="0"/>
              <a:t>better </a:t>
            </a:r>
            <a:r>
              <a:rPr lang="en-US" sz="2400" dirty="0" smtClean="0"/>
              <a:t>case we can make to receive                                     the assistance </a:t>
            </a:r>
            <a:r>
              <a:rPr lang="en-US" sz="2400" dirty="0"/>
              <a:t>needed to </a:t>
            </a:r>
            <a:r>
              <a:rPr lang="en-US" sz="2400" dirty="0" smtClean="0"/>
              <a:t>help                                            people experiencing </a:t>
            </a:r>
            <a:r>
              <a:rPr lang="en-US" sz="2400" dirty="0"/>
              <a:t>homelessness.</a:t>
            </a:r>
          </a:p>
        </p:txBody>
      </p:sp>
    </p:spTree>
    <p:extLst>
      <p:ext uri="{BB962C8B-B14F-4D97-AF65-F5344CB8AC3E}">
        <p14:creationId xmlns:p14="http://schemas.microsoft.com/office/powerpoint/2010/main" val="957756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Counted?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8008137"/>
              </p:ext>
            </p:extLst>
          </p:nvPr>
        </p:nvGraphicFramePr>
        <p:xfrm>
          <a:off x="775067" y="1406769"/>
          <a:ext cx="9705364" cy="5005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3672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Places to Count Unsheltered Homeless People</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145839647"/>
              </p:ext>
            </p:extLst>
          </p:nvPr>
        </p:nvGraphicFramePr>
        <p:xfrm>
          <a:off x="1103313" y="2052638"/>
          <a:ext cx="8947149" cy="4105212"/>
        </p:xfrm>
        <a:graphic>
          <a:graphicData uri="http://schemas.openxmlformats.org/drawingml/2006/table">
            <a:tbl>
              <a:tblPr firstRow="1" bandRow="1">
                <a:tableStyleId>{5C22544A-7EE6-4342-B048-85BDC9FD1C3A}</a:tableStyleId>
              </a:tblPr>
              <a:tblGrid>
                <a:gridCol w="2982383"/>
                <a:gridCol w="2982383"/>
                <a:gridCol w="2982383"/>
              </a:tblGrid>
              <a:tr h="0">
                <a:tc>
                  <a:txBody>
                    <a:bodyPr/>
                    <a:lstStyle/>
                    <a:p>
                      <a:endParaRPr lang="en-US" sz="100" dirty="0"/>
                    </a:p>
                  </a:txBody>
                  <a:tcPr anchor="ctr"/>
                </a:tc>
                <a:tc>
                  <a:txBody>
                    <a:bodyPr/>
                    <a:lstStyle/>
                    <a:p>
                      <a:endParaRPr lang="en-US" sz="100" dirty="0"/>
                    </a:p>
                  </a:txBody>
                  <a:tcPr anchor="ctr"/>
                </a:tc>
                <a:tc>
                  <a:txBody>
                    <a:bodyPr/>
                    <a:lstStyle/>
                    <a:p>
                      <a:endParaRPr lang="en-US" sz="100" dirty="0" smtClean="0"/>
                    </a:p>
                  </a:txBody>
                  <a:tcPr anchor="ctr"/>
                </a:tc>
              </a:tr>
              <a:tr h="576866">
                <a:tc>
                  <a:txBody>
                    <a:bodyPr/>
                    <a:lstStyle/>
                    <a:p>
                      <a:r>
                        <a:rPr lang="en-US" dirty="0" smtClean="0"/>
                        <a:t>Parks</a:t>
                      </a:r>
                      <a:endParaRPr lang="en-US" dirty="0"/>
                    </a:p>
                  </a:txBody>
                  <a:tcPr anchor="ctr"/>
                </a:tc>
                <a:tc>
                  <a:txBody>
                    <a:bodyPr/>
                    <a:lstStyle/>
                    <a:p>
                      <a:r>
                        <a:rPr lang="en-US" dirty="0" smtClean="0"/>
                        <a:t>Alleys</a:t>
                      </a:r>
                      <a:endParaRPr lang="en-US" dirty="0"/>
                    </a:p>
                  </a:txBody>
                  <a:tcPr anchor="ctr"/>
                </a:tc>
                <a:tc>
                  <a:txBody>
                    <a:bodyPr/>
                    <a:lstStyle/>
                    <a:p>
                      <a:r>
                        <a:rPr lang="en-US" dirty="0" smtClean="0"/>
                        <a:t>Downtown Streets</a:t>
                      </a:r>
                    </a:p>
                  </a:txBody>
                  <a:tcPr anchor="ctr"/>
                </a:tc>
              </a:tr>
              <a:tr h="576866">
                <a:tc>
                  <a:txBody>
                    <a:bodyPr/>
                    <a:lstStyle/>
                    <a:p>
                      <a:r>
                        <a:rPr lang="en-US" dirty="0" smtClean="0"/>
                        <a:t>Under Overpasses and Bridges</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Waterfront Areas</a:t>
                      </a:r>
                    </a:p>
                  </a:txBody>
                  <a:tcPr anchor="ctr"/>
                </a:tc>
                <a:tc>
                  <a:txBody>
                    <a:bodyPr/>
                    <a:lstStyle/>
                    <a:p>
                      <a:r>
                        <a:rPr lang="en-US" dirty="0" smtClean="0"/>
                        <a:t>Parking Lots</a:t>
                      </a:r>
                    </a:p>
                  </a:txBody>
                  <a:tcPr anchor="ctr"/>
                </a:tc>
              </a:tr>
              <a:tr h="576866">
                <a:tc>
                  <a:txBody>
                    <a:bodyPr/>
                    <a:lstStyle/>
                    <a:p>
                      <a:r>
                        <a:rPr lang="en-US" dirty="0" smtClean="0"/>
                        <a:t>Libraries and Post Offices</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Busy Intersections Where</a:t>
                      </a:r>
                      <a:r>
                        <a:rPr lang="en-US" baseline="0" dirty="0" smtClean="0"/>
                        <a:t> People Hold Signs Asking for Donations</a:t>
                      </a:r>
                      <a:endParaRPr lang="en-US" dirty="0" smtClean="0"/>
                    </a:p>
                  </a:txBody>
                  <a:tcPr anchor="ctr"/>
                </a:tc>
                <a:tc>
                  <a:txBody>
                    <a:bodyPr/>
                    <a:lstStyle/>
                    <a:p>
                      <a:r>
                        <a:rPr lang="en-US" dirty="0" smtClean="0"/>
                        <a:t>Food Banks</a:t>
                      </a:r>
                    </a:p>
                  </a:txBody>
                  <a:tcPr anchor="ctr"/>
                </a:tc>
              </a:tr>
              <a:tr h="576866">
                <a:tc>
                  <a:txBody>
                    <a:bodyPr/>
                    <a:lstStyle/>
                    <a:p>
                      <a:r>
                        <a:rPr lang="en-US" dirty="0" smtClean="0"/>
                        <a:t>On Buses</a:t>
                      </a:r>
                      <a:r>
                        <a:rPr lang="en-US" baseline="0" dirty="0" smtClean="0"/>
                        <a:t> and at Transit Centers</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Campgrounds</a:t>
                      </a:r>
                    </a:p>
                  </a:txBody>
                  <a:tcPr anchor="ctr"/>
                </a:tc>
                <a:tc>
                  <a:txBody>
                    <a:bodyPr/>
                    <a:lstStyle/>
                    <a:p>
                      <a:r>
                        <a:rPr lang="en-US" dirty="0" smtClean="0"/>
                        <a:t>Encampments</a:t>
                      </a:r>
                      <a:r>
                        <a:rPr lang="en-US" baseline="0" dirty="0" smtClean="0"/>
                        <a:t> and Tent Cities</a:t>
                      </a:r>
                      <a:endParaRPr lang="en-US" dirty="0" smtClean="0"/>
                    </a:p>
                  </a:txBody>
                  <a:tcPr anchor="ctr"/>
                </a:tc>
              </a:tr>
              <a:tr h="576866">
                <a:tc>
                  <a:txBody>
                    <a:bodyPr/>
                    <a:lstStyle/>
                    <a:p>
                      <a:r>
                        <a:rPr lang="en-US" dirty="0" smtClean="0"/>
                        <a:t>Emergency rooms</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Abandoned Buildings</a:t>
                      </a:r>
                    </a:p>
                  </a:txBody>
                  <a:tcPr anchor="ctr"/>
                </a:tc>
                <a:tc>
                  <a:txBody>
                    <a:bodyPr/>
                    <a:lstStyle/>
                    <a:p>
                      <a:r>
                        <a:rPr lang="en-US" dirty="0" smtClean="0"/>
                        <a:t>Areas Outlying Cities</a:t>
                      </a:r>
                    </a:p>
                  </a:txBody>
                  <a:tcPr anchor="ctr"/>
                </a:tc>
              </a:tr>
              <a:tr h="576866">
                <a:tc>
                  <a:txBody>
                    <a:bodyPr/>
                    <a:lstStyle/>
                    <a:p>
                      <a:r>
                        <a:rPr lang="en-US" dirty="0" smtClean="0"/>
                        <a:t>Large Retail Stores and Malls</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Gas Stations and Mini Marts</a:t>
                      </a:r>
                    </a:p>
                  </a:txBody>
                  <a:tcPr anchor="ctr"/>
                </a:tc>
                <a:tc>
                  <a:txBody>
                    <a:bodyPr/>
                    <a:lstStyle/>
                    <a:p>
                      <a:r>
                        <a:rPr lang="en-US" dirty="0" smtClean="0"/>
                        <a:t>24-hour Establishments</a:t>
                      </a:r>
                    </a:p>
                  </a:txBody>
                  <a:tcPr anchor="ctr"/>
                </a:tc>
              </a:tr>
            </a:tbl>
          </a:graphicData>
        </a:graphic>
      </p:graphicFrame>
    </p:spTree>
    <p:extLst>
      <p:ext uri="{BB962C8B-B14F-4D97-AF65-F5344CB8AC3E}">
        <p14:creationId xmlns:p14="http://schemas.microsoft.com/office/powerpoint/2010/main" val="3711157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Temporarily Staying with Friends/Family and Institutions</a:t>
            </a:r>
            <a:endParaRPr lang="en-US" dirty="0"/>
          </a:p>
        </p:txBody>
      </p:sp>
      <p:sp>
        <p:nvSpPr>
          <p:cNvPr id="3" name="Content Placeholder 2"/>
          <p:cNvSpPr>
            <a:spLocks noGrp="1"/>
          </p:cNvSpPr>
          <p:nvPr>
            <p:ph sz="half" idx="1"/>
          </p:nvPr>
        </p:nvSpPr>
        <p:spPr>
          <a:xfrm>
            <a:off x="646111" y="1952078"/>
            <a:ext cx="7351209" cy="3864831"/>
          </a:xfrm>
        </p:spPr>
        <p:txBody>
          <a:bodyPr>
            <a:noAutofit/>
          </a:bodyPr>
          <a:lstStyle/>
          <a:p>
            <a:r>
              <a:rPr lang="en-US" sz="2400" dirty="0"/>
              <a:t>Persons living temporarily with family or friends due to loss of housing or economic hardship (doubled-up or couch surfing) do not meet the HUD definition of homelessness, but in Kitsap County we collect this information to help identify the needs for housing and services.</a:t>
            </a:r>
          </a:p>
          <a:p>
            <a:r>
              <a:rPr lang="en-US" sz="2400" dirty="0"/>
              <a:t>Persons that are in hospitals, detox facilities, other facilities, and the jail are not considered homeless per HUD definition, but we also </a:t>
            </a:r>
            <a:r>
              <a:rPr lang="en-US" sz="2400" dirty="0" smtClean="0"/>
              <a:t>collect </a:t>
            </a:r>
            <a:r>
              <a:rPr lang="en-US" sz="2400" dirty="0"/>
              <a:t>information from these groups </a:t>
            </a:r>
            <a:r>
              <a:rPr lang="en-US" sz="2400" dirty="0" smtClean="0"/>
              <a:t>wherever </a:t>
            </a:r>
            <a:r>
              <a:rPr lang="en-US" sz="2400" dirty="0"/>
              <a:t>possible.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232" y="2492478"/>
            <a:ext cx="4468761" cy="4468761"/>
          </a:xfrm>
          <a:prstGeom prst="rect">
            <a:avLst/>
          </a:prstGeom>
        </p:spPr>
      </p:pic>
    </p:spTree>
    <p:extLst>
      <p:ext uri="{BB962C8B-B14F-4D97-AF65-F5344CB8AC3E}">
        <p14:creationId xmlns:p14="http://schemas.microsoft.com/office/powerpoint/2010/main" val="33967341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EB42BD34BCF34995D85902EFFC9465" ma:contentTypeVersion="2" ma:contentTypeDescription="Create a new document." ma:contentTypeScope="" ma:versionID="5ab0fbaee27c19fef3e1145168010edb">
  <xsd:schema xmlns:xsd="http://www.w3.org/2001/XMLSchema" xmlns:xs="http://www.w3.org/2001/XMLSchema" xmlns:p="http://schemas.microsoft.com/office/2006/metadata/properties" xmlns:ns1="http://schemas.microsoft.com/sharepoint/v3" xmlns:ns2="c2332377-cff8-459a-a28f-ba5225a80bc3" targetNamespace="http://schemas.microsoft.com/office/2006/metadata/properties" ma:root="true" ma:fieldsID="95fb8d492e64d7cec574ef54b4b9f598" ns1:_="" ns2:_="">
    <xsd:import namespace="http://schemas.microsoft.com/sharepoint/v3"/>
    <xsd:import namespace="c2332377-cff8-459a-a28f-ba5225a80bc3"/>
    <xsd:element name="properties">
      <xsd:complexType>
        <xsd:sequence>
          <xsd:element name="documentManagement">
            <xsd:complexType>
              <xsd:all>
                <xsd:element ref="ns1:PublishingStartDate" minOccurs="0"/>
                <xsd:element ref="ns1:PublishingExpirationDate" minOccurs="0"/>
                <xsd:element ref="ns2:Recently_x0020_Ad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332377-cff8-459a-a28f-ba5225a80bc3" elementFormDefault="qualified">
    <xsd:import namespace="http://schemas.microsoft.com/office/2006/documentManagement/types"/>
    <xsd:import namespace="http://schemas.microsoft.com/office/infopath/2007/PartnerControls"/>
    <xsd:element name="Recently_x0020_Added" ma:index="10" nillable="true" ma:displayName="Recently Added" ma:format="DateOnly" ma:internalName="Recently_x0020_Add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cently_x0020_Added xmlns="c2332377-cff8-459a-a28f-ba5225a80bc3"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60C8AB5-F007-4D3B-97C8-DC697989AC4A}"/>
</file>

<file path=customXml/itemProps2.xml><?xml version="1.0" encoding="utf-8"?>
<ds:datastoreItem xmlns:ds="http://schemas.openxmlformats.org/officeDocument/2006/customXml" ds:itemID="{77ED4322-2B46-40CE-AD7F-220AF05E166B}"/>
</file>

<file path=customXml/itemProps3.xml><?xml version="1.0" encoding="utf-8"?>
<ds:datastoreItem xmlns:ds="http://schemas.openxmlformats.org/officeDocument/2006/customXml" ds:itemID="{182A9C63-3AD2-4C0F-A6F6-D245EEF20AE9}"/>
</file>

<file path=docProps/app.xml><?xml version="1.0" encoding="utf-8"?>
<Properties xmlns="http://schemas.openxmlformats.org/officeDocument/2006/extended-properties" xmlns:vt="http://schemas.openxmlformats.org/officeDocument/2006/docPropsVTypes">
  <Template>Academic Course Overview (widescreen)</Template>
  <TotalTime>0</TotalTime>
  <Words>2260</Words>
  <Application>Microsoft Office PowerPoint</Application>
  <PresentationFormat>Widescreen</PresentationFormat>
  <Paragraphs>171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Algerian</vt:lpstr>
      <vt:lpstr>Arial</vt:lpstr>
      <vt:lpstr>Calibri</vt:lpstr>
      <vt:lpstr>Century Gothic</vt:lpstr>
      <vt:lpstr>Wingdings 3</vt:lpstr>
      <vt:lpstr>Ion</vt:lpstr>
      <vt:lpstr>Kitsap County Annual Point-in-Time Count</vt:lpstr>
      <vt:lpstr>WELCOME!</vt:lpstr>
      <vt:lpstr>History and Background</vt:lpstr>
      <vt:lpstr>Brief History</vt:lpstr>
      <vt:lpstr>Goals</vt:lpstr>
      <vt:lpstr>Benefits</vt:lpstr>
      <vt:lpstr>Who is Counted?</vt:lpstr>
      <vt:lpstr>Places to Count Unsheltered Homeless People</vt:lpstr>
      <vt:lpstr>Temporarily Staying with Friends/Family and Institutions</vt:lpstr>
      <vt:lpstr>Who is Counted?</vt:lpstr>
      <vt:lpstr>What to Expect</vt:lpstr>
      <vt:lpstr>What to Expect</vt:lpstr>
      <vt:lpstr>Collecting Information</vt:lpstr>
      <vt:lpstr>Collecting Information</vt:lpstr>
      <vt:lpstr>Collecting Information</vt:lpstr>
      <vt:lpstr>Sign for Consent</vt:lpstr>
      <vt:lpstr>Sample Greeting Dialogue</vt:lpstr>
      <vt:lpstr>Sample Greeting Dialogue</vt:lpstr>
      <vt:lpstr>Clarification Questions</vt:lpstr>
      <vt:lpstr>Clarification Questions</vt:lpstr>
      <vt:lpstr>Clarification Questions</vt:lpstr>
      <vt:lpstr>Clarification Questions</vt:lpstr>
      <vt:lpstr>Clarification Questions</vt:lpstr>
      <vt:lpstr>Sign for Consent</vt:lpstr>
      <vt:lpstr>Kitsap Local Questions</vt:lpstr>
      <vt:lpstr>FINISHED!</vt:lpstr>
      <vt:lpstr>THANK YOU!!!!</vt:lpstr>
      <vt:lpstr>Questions?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Point-in-Time Count Training</dc:title>
  <dc:creator/>
  <cp:keywords/>
  <cp:lastModifiedBy/>
  <cp:revision>1</cp:revision>
  <dcterms:created xsi:type="dcterms:W3CDTF">2018-01-03T19:06:39Z</dcterms:created>
  <dcterms:modified xsi:type="dcterms:W3CDTF">2018-01-16T01:59:54Z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y fmtid="{D5CDD505-2E9C-101B-9397-08002B2CF9AE}" pid="3" name="ContentTypeId">
    <vt:lpwstr>0x01010029EB42BD34BCF34995D85902EFFC9465</vt:lpwstr>
  </property>
</Properties>
</file>